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73" r:id="rId13"/>
    <p:sldId id="274" r:id="rId14"/>
    <p:sldId id="275" r:id="rId15"/>
    <p:sldId id="291" r:id="rId16"/>
    <p:sldId id="276" r:id="rId17"/>
    <p:sldId id="266" r:id="rId18"/>
    <p:sldId id="277" r:id="rId19"/>
    <p:sldId id="279" r:id="rId20"/>
    <p:sldId id="280" r:id="rId21"/>
    <p:sldId id="267" r:id="rId22"/>
    <p:sldId id="285" r:id="rId23"/>
    <p:sldId id="286" r:id="rId24"/>
    <p:sldId id="287" r:id="rId25"/>
    <p:sldId id="288" r:id="rId26"/>
    <p:sldId id="289" r:id="rId27"/>
    <p:sldId id="282" r:id="rId28"/>
    <p:sldId id="290" r:id="rId29"/>
    <p:sldId id="281" r:id="rId30"/>
    <p:sldId id="284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68" r:id="rId39"/>
    <p:sldId id="269" r:id="rId40"/>
    <p:sldId id="270" r:id="rId41"/>
    <p:sldId id="299" r:id="rId42"/>
    <p:sldId id="271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278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283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0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presProps" Target="presProps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viewProps" Target="viewProp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theme" Target="theme/theme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5A5C00-C038-C64A-9CCC-743AFDD1A30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087916-CB20-FE4F-8823-4E15F5A3366D}">
      <dgm:prSet phldrT="[Text]" phldr="0" custT="1"/>
      <dgm:spPr/>
      <dgm:t>
        <a:bodyPr/>
        <a:lstStyle/>
        <a:p>
          <a:r>
            <a:rPr lang="en-US" sz="3600" dirty="0"/>
            <a:t>Phylum: Chordata</a:t>
          </a:r>
          <a:endParaRPr lang="en-GB" sz="3600" dirty="0"/>
        </a:p>
      </dgm:t>
    </dgm:pt>
    <dgm:pt modelId="{88E3CBEF-65D3-C245-B370-6205E66916F2}" type="parTrans" cxnId="{C12825D5-0526-8340-8F68-5A556B33E43F}">
      <dgm:prSet/>
      <dgm:spPr/>
      <dgm:t>
        <a:bodyPr/>
        <a:lstStyle/>
        <a:p>
          <a:endParaRPr lang="en-GB" sz="3600"/>
        </a:p>
      </dgm:t>
    </dgm:pt>
    <dgm:pt modelId="{33B60A6E-979E-F74A-B30B-AC7D2AF51B19}" type="sibTrans" cxnId="{C12825D5-0526-8340-8F68-5A556B33E43F}">
      <dgm:prSet/>
      <dgm:spPr/>
      <dgm:t>
        <a:bodyPr/>
        <a:lstStyle/>
        <a:p>
          <a:endParaRPr lang="en-GB" sz="3600"/>
        </a:p>
      </dgm:t>
    </dgm:pt>
    <dgm:pt modelId="{58267FD0-1014-DC43-A349-34A49BF11BBF}">
      <dgm:prSet phldrT="[Text]" phldr="0" custT="1"/>
      <dgm:spPr/>
      <dgm:t>
        <a:bodyPr/>
        <a:lstStyle/>
        <a:p>
          <a:r>
            <a:rPr lang="en-US" sz="3600" dirty="0"/>
            <a:t>Sub phylum: </a:t>
          </a:r>
          <a:r>
            <a:rPr lang="en-US" sz="3600" dirty="0" err="1"/>
            <a:t>Urochordata</a:t>
          </a:r>
          <a:endParaRPr lang="en-GB" sz="3600" dirty="0"/>
        </a:p>
      </dgm:t>
    </dgm:pt>
    <dgm:pt modelId="{ABB86AF6-B02C-B741-A8CD-63CD572A4DF1}" type="parTrans" cxnId="{F8813440-AB12-B24F-8E38-0969E6BCB20B}">
      <dgm:prSet custT="1"/>
      <dgm:spPr/>
      <dgm:t>
        <a:bodyPr/>
        <a:lstStyle/>
        <a:p>
          <a:endParaRPr lang="en-GB" sz="3600"/>
        </a:p>
      </dgm:t>
    </dgm:pt>
    <dgm:pt modelId="{64E9FECB-5F53-EC4C-8C9F-C88685BB84DD}" type="sibTrans" cxnId="{F8813440-AB12-B24F-8E38-0969E6BCB20B}">
      <dgm:prSet/>
      <dgm:spPr/>
      <dgm:t>
        <a:bodyPr/>
        <a:lstStyle/>
        <a:p>
          <a:endParaRPr lang="en-GB" sz="3600"/>
        </a:p>
      </dgm:t>
    </dgm:pt>
    <dgm:pt modelId="{BE9F5783-48DE-114C-A2DB-B39056A38918}">
      <dgm:prSet phldrT="[Text]" phldr="0" custT="1"/>
      <dgm:spPr/>
      <dgm:t>
        <a:bodyPr/>
        <a:lstStyle/>
        <a:p>
          <a:r>
            <a:rPr lang="en-US" sz="3600" dirty="0"/>
            <a:t>Sub phylum : </a:t>
          </a:r>
          <a:r>
            <a:rPr lang="en-US" sz="3600" dirty="0" err="1"/>
            <a:t>Cephalochordata</a:t>
          </a:r>
          <a:endParaRPr lang="en-GB" sz="3600" dirty="0"/>
        </a:p>
      </dgm:t>
    </dgm:pt>
    <dgm:pt modelId="{FCA9A586-A65F-9D47-B5D5-782145ED569B}" type="parTrans" cxnId="{ADD4B622-308D-E348-B4EB-4C83217B3069}">
      <dgm:prSet custT="1"/>
      <dgm:spPr/>
      <dgm:t>
        <a:bodyPr/>
        <a:lstStyle/>
        <a:p>
          <a:endParaRPr lang="en-GB" sz="3600"/>
        </a:p>
      </dgm:t>
    </dgm:pt>
    <dgm:pt modelId="{6693E05A-4B32-A54C-9C5C-647604BBD6B9}" type="sibTrans" cxnId="{ADD4B622-308D-E348-B4EB-4C83217B3069}">
      <dgm:prSet/>
      <dgm:spPr/>
      <dgm:t>
        <a:bodyPr/>
        <a:lstStyle/>
        <a:p>
          <a:endParaRPr lang="en-GB" sz="3600"/>
        </a:p>
      </dgm:t>
    </dgm:pt>
    <dgm:pt modelId="{C2BF7A28-20E2-D043-B027-815E80C51BA5}">
      <dgm:prSet phldrT="[Text]" phldr="0" custT="1"/>
      <dgm:spPr/>
      <dgm:t>
        <a:bodyPr/>
        <a:lstStyle/>
        <a:p>
          <a:r>
            <a:rPr lang="en-US" sz="3600" dirty="0"/>
            <a:t>Subphylum: </a:t>
          </a:r>
          <a:r>
            <a:rPr lang="en-US" sz="3600" dirty="0" err="1"/>
            <a:t>Veretbrata</a:t>
          </a:r>
          <a:endParaRPr lang="en-GB" sz="3600" dirty="0"/>
        </a:p>
      </dgm:t>
    </dgm:pt>
    <dgm:pt modelId="{DA839E96-620E-A042-8A60-80385FA660B5}" type="parTrans" cxnId="{6BD9F004-2487-0948-B2B5-8C586F50A20A}">
      <dgm:prSet custT="1"/>
      <dgm:spPr/>
      <dgm:t>
        <a:bodyPr/>
        <a:lstStyle/>
        <a:p>
          <a:endParaRPr lang="en-GB" sz="3600"/>
        </a:p>
      </dgm:t>
    </dgm:pt>
    <dgm:pt modelId="{4851A6A2-657C-5847-BD06-E31F06A5BC88}" type="sibTrans" cxnId="{6BD9F004-2487-0948-B2B5-8C586F50A20A}">
      <dgm:prSet/>
      <dgm:spPr/>
      <dgm:t>
        <a:bodyPr/>
        <a:lstStyle/>
        <a:p>
          <a:endParaRPr lang="en-GB" sz="3600"/>
        </a:p>
      </dgm:t>
    </dgm:pt>
    <dgm:pt modelId="{4C0CF61B-34C0-F94C-821B-D5B819727BCB}" type="pres">
      <dgm:prSet presAssocID="{D55A5C00-C038-C64A-9CCC-743AFDD1A30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AB48857-4A6A-644B-A462-951A90261CEF}" type="pres">
      <dgm:prSet presAssocID="{39087916-CB20-FE4F-8823-4E15F5A3366D}" presName="root1" presStyleCnt="0"/>
      <dgm:spPr/>
    </dgm:pt>
    <dgm:pt modelId="{AAADF25A-EBF4-8147-8A5F-A1F6A886CAC3}" type="pres">
      <dgm:prSet presAssocID="{39087916-CB20-FE4F-8823-4E15F5A3366D}" presName="LevelOneTextNode" presStyleLbl="node0" presStyleIdx="0" presStyleCnt="1">
        <dgm:presLayoutVars>
          <dgm:chPref val="3"/>
        </dgm:presLayoutVars>
      </dgm:prSet>
      <dgm:spPr/>
    </dgm:pt>
    <dgm:pt modelId="{9D11C542-C25D-1F43-968F-27C26544893F}" type="pres">
      <dgm:prSet presAssocID="{39087916-CB20-FE4F-8823-4E15F5A3366D}" presName="level2hierChild" presStyleCnt="0"/>
      <dgm:spPr/>
    </dgm:pt>
    <dgm:pt modelId="{14B4EFB0-F090-F34E-A83B-0BCF50808100}" type="pres">
      <dgm:prSet presAssocID="{ABB86AF6-B02C-B741-A8CD-63CD572A4DF1}" presName="conn2-1" presStyleLbl="parChTrans1D2" presStyleIdx="0" presStyleCnt="3"/>
      <dgm:spPr/>
    </dgm:pt>
    <dgm:pt modelId="{0B8C6658-94BF-204A-9306-5D3CF511C624}" type="pres">
      <dgm:prSet presAssocID="{ABB86AF6-B02C-B741-A8CD-63CD572A4DF1}" presName="connTx" presStyleLbl="parChTrans1D2" presStyleIdx="0" presStyleCnt="3"/>
      <dgm:spPr/>
    </dgm:pt>
    <dgm:pt modelId="{9D93D4CF-4D8A-E54A-BE7A-67EFC50D37D3}" type="pres">
      <dgm:prSet presAssocID="{58267FD0-1014-DC43-A349-34A49BF11BBF}" presName="root2" presStyleCnt="0"/>
      <dgm:spPr/>
    </dgm:pt>
    <dgm:pt modelId="{A735BD60-8A81-7B4F-A126-ECF089D34D99}" type="pres">
      <dgm:prSet presAssocID="{58267FD0-1014-DC43-A349-34A49BF11BBF}" presName="LevelTwoTextNode" presStyleLbl="node2" presStyleIdx="0" presStyleCnt="3">
        <dgm:presLayoutVars>
          <dgm:chPref val="3"/>
        </dgm:presLayoutVars>
      </dgm:prSet>
      <dgm:spPr/>
    </dgm:pt>
    <dgm:pt modelId="{AB40F995-24B3-E640-9665-3A640C2E7E7E}" type="pres">
      <dgm:prSet presAssocID="{58267FD0-1014-DC43-A349-34A49BF11BBF}" presName="level3hierChild" presStyleCnt="0"/>
      <dgm:spPr/>
    </dgm:pt>
    <dgm:pt modelId="{D23AC74B-EE40-4C46-9338-4A3E41F39A6D}" type="pres">
      <dgm:prSet presAssocID="{FCA9A586-A65F-9D47-B5D5-782145ED569B}" presName="conn2-1" presStyleLbl="parChTrans1D2" presStyleIdx="1" presStyleCnt="3"/>
      <dgm:spPr/>
    </dgm:pt>
    <dgm:pt modelId="{9C87F3ED-BADE-574F-A9E1-213E73903780}" type="pres">
      <dgm:prSet presAssocID="{FCA9A586-A65F-9D47-B5D5-782145ED569B}" presName="connTx" presStyleLbl="parChTrans1D2" presStyleIdx="1" presStyleCnt="3"/>
      <dgm:spPr/>
    </dgm:pt>
    <dgm:pt modelId="{F4668E34-723E-7649-B91B-0BD7489A70BB}" type="pres">
      <dgm:prSet presAssocID="{BE9F5783-48DE-114C-A2DB-B39056A38918}" presName="root2" presStyleCnt="0"/>
      <dgm:spPr/>
    </dgm:pt>
    <dgm:pt modelId="{3A82F9CE-E3BB-A14C-B33D-50FD0923D76A}" type="pres">
      <dgm:prSet presAssocID="{BE9F5783-48DE-114C-A2DB-B39056A38918}" presName="LevelTwoTextNode" presStyleLbl="node2" presStyleIdx="1" presStyleCnt="3">
        <dgm:presLayoutVars>
          <dgm:chPref val="3"/>
        </dgm:presLayoutVars>
      </dgm:prSet>
      <dgm:spPr/>
    </dgm:pt>
    <dgm:pt modelId="{2C57E314-0EA7-8642-8062-4B5D1E54968B}" type="pres">
      <dgm:prSet presAssocID="{BE9F5783-48DE-114C-A2DB-B39056A38918}" presName="level3hierChild" presStyleCnt="0"/>
      <dgm:spPr/>
    </dgm:pt>
    <dgm:pt modelId="{CFAE0175-475B-634D-A7FE-6A6E63FEA01A}" type="pres">
      <dgm:prSet presAssocID="{DA839E96-620E-A042-8A60-80385FA660B5}" presName="conn2-1" presStyleLbl="parChTrans1D2" presStyleIdx="2" presStyleCnt="3"/>
      <dgm:spPr/>
    </dgm:pt>
    <dgm:pt modelId="{47032F9F-1327-824D-BB98-13A998A5E732}" type="pres">
      <dgm:prSet presAssocID="{DA839E96-620E-A042-8A60-80385FA660B5}" presName="connTx" presStyleLbl="parChTrans1D2" presStyleIdx="2" presStyleCnt="3"/>
      <dgm:spPr/>
    </dgm:pt>
    <dgm:pt modelId="{5CE72381-8426-5C45-AA50-E3415FA44849}" type="pres">
      <dgm:prSet presAssocID="{C2BF7A28-20E2-D043-B027-815E80C51BA5}" presName="root2" presStyleCnt="0"/>
      <dgm:spPr/>
    </dgm:pt>
    <dgm:pt modelId="{F96AAF64-6C83-9646-AE4C-5EB1062AE88F}" type="pres">
      <dgm:prSet presAssocID="{C2BF7A28-20E2-D043-B027-815E80C51BA5}" presName="LevelTwoTextNode" presStyleLbl="node2" presStyleIdx="2" presStyleCnt="3">
        <dgm:presLayoutVars>
          <dgm:chPref val="3"/>
        </dgm:presLayoutVars>
      </dgm:prSet>
      <dgm:spPr/>
    </dgm:pt>
    <dgm:pt modelId="{FC441FCF-9F48-D54F-8269-9B78E356FBC0}" type="pres">
      <dgm:prSet presAssocID="{C2BF7A28-20E2-D043-B027-815E80C51BA5}" presName="level3hierChild" presStyleCnt="0"/>
      <dgm:spPr/>
    </dgm:pt>
  </dgm:ptLst>
  <dgm:cxnLst>
    <dgm:cxn modelId="{6BD9F004-2487-0948-B2B5-8C586F50A20A}" srcId="{39087916-CB20-FE4F-8823-4E15F5A3366D}" destId="{C2BF7A28-20E2-D043-B027-815E80C51BA5}" srcOrd="2" destOrd="0" parTransId="{DA839E96-620E-A042-8A60-80385FA660B5}" sibTransId="{4851A6A2-657C-5847-BD06-E31F06A5BC88}"/>
    <dgm:cxn modelId="{9550100B-BCAE-244C-8F5D-80E502D20039}" type="presOf" srcId="{C2BF7A28-20E2-D043-B027-815E80C51BA5}" destId="{F96AAF64-6C83-9646-AE4C-5EB1062AE88F}" srcOrd="0" destOrd="0" presId="urn:microsoft.com/office/officeart/2008/layout/HorizontalMultiLevelHierarchy"/>
    <dgm:cxn modelId="{ADD4B622-308D-E348-B4EB-4C83217B3069}" srcId="{39087916-CB20-FE4F-8823-4E15F5A3366D}" destId="{BE9F5783-48DE-114C-A2DB-B39056A38918}" srcOrd="1" destOrd="0" parTransId="{FCA9A586-A65F-9D47-B5D5-782145ED569B}" sibTransId="{6693E05A-4B32-A54C-9C5C-647604BBD6B9}"/>
    <dgm:cxn modelId="{B8033D3D-6C0C-204C-95F7-B044AAC6DB14}" type="presOf" srcId="{58267FD0-1014-DC43-A349-34A49BF11BBF}" destId="{A735BD60-8A81-7B4F-A126-ECF089D34D99}" srcOrd="0" destOrd="0" presId="urn:microsoft.com/office/officeart/2008/layout/HorizontalMultiLevelHierarchy"/>
    <dgm:cxn modelId="{F8813440-AB12-B24F-8E38-0969E6BCB20B}" srcId="{39087916-CB20-FE4F-8823-4E15F5A3366D}" destId="{58267FD0-1014-DC43-A349-34A49BF11BBF}" srcOrd="0" destOrd="0" parTransId="{ABB86AF6-B02C-B741-A8CD-63CD572A4DF1}" sibTransId="{64E9FECB-5F53-EC4C-8C9F-C88685BB84DD}"/>
    <dgm:cxn modelId="{554F9673-9A38-FF43-AC15-EBB82351A2FD}" type="presOf" srcId="{DA839E96-620E-A042-8A60-80385FA660B5}" destId="{47032F9F-1327-824D-BB98-13A998A5E732}" srcOrd="1" destOrd="0" presId="urn:microsoft.com/office/officeart/2008/layout/HorizontalMultiLevelHierarchy"/>
    <dgm:cxn modelId="{4FAA407C-285D-0C4F-8A92-6D62C4EA1DC7}" type="presOf" srcId="{BE9F5783-48DE-114C-A2DB-B39056A38918}" destId="{3A82F9CE-E3BB-A14C-B33D-50FD0923D76A}" srcOrd="0" destOrd="0" presId="urn:microsoft.com/office/officeart/2008/layout/HorizontalMultiLevelHierarchy"/>
    <dgm:cxn modelId="{C1911486-EE42-6548-9FCA-2C5971D885BA}" type="presOf" srcId="{FCA9A586-A65F-9D47-B5D5-782145ED569B}" destId="{D23AC74B-EE40-4C46-9338-4A3E41F39A6D}" srcOrd="0" destOrd="0" presId="urn:microsoft.com/office/officeart/2008/layout/HorizontalMultiLevelHierarchy"/>
    <dgm:cxn modelId="{4AA19D87-975C-3E45-B8C7-D0B3896A0ADF}" type="presOf" srcId="{39087916-CB20-FE4F-8823-4E15F5A3366D}" destId="{AAADF25A-EBF4-8147-8A5F-A1F6A886CAC3}" srcOrd="0" destOrd="0" presId="urn:microsoft.com/office/officeart/2008/layout/HorizontalMultiLevelHierarchy"/>
    <dgm:cxn modelId="{6FA5F594-5A4A-B648-B693-B727F958FF38}" type="presOf" srcId="{ABB86AF6-B02C-B741-A8CD-63CD572A4DF1}" destId="{14B4EFB0-F090-F34E-A83B-0BCF50808100}" srcOrd="0" destOrd="0" presId="urn:microsoft.com/office/officeart/2008/layout/HorizontalMultiLevelHierarchy"/>
    <dgm:cxn modelId="{7BC32FBB-3670-BA40-B7D8-CE03EFA0E054}" type="presOf" srcId="{FCA9A586-A65F-9D47-B5D5-782145ED569B}" destId="{9C87F3ED-BADE-574F-A9E1-213E73903780}" srcOrd="1" destOrd="0" presId="urn:microsoft.com/office/officeart/2008/layout/HorizontalMultiLevelHierarchy"/>
    <dgm:cxn modelId="{E8007CC7-4BA1-BE4D-806C-9FEB27265540}" type="presOf" srcId="{ABB86AF6-B02C-B741-A8CD-63CD572A4DF1}" destId="{0B8C6658-94BF-204A-9306-5D3CF511C624}" srcOrd="1" destOrd="0" presId="urn:microsoft.com/office/officeart/2008/layout/HorizontalMultiLevelHierarchy"/>
    <dgm:cxn modelId="{C12825D5-0526-8340-8F68-5A556B33E43F}" srcId="{D55A5C00-C038-C64A-9CCC-743AFDD1A30E}" destId="{39087916-CB20-FE4F-8823-4E15F5A3366D}" srcOrd="0" destOrd="0" parTransId="{88E3CBEF-65D3-C245-B370-6205E66916F2}" sibTransId="{33B60A6E-979E-F74A-B30B-AC7D2AF51B19}"/>
    <dgm:cxn modelId="{AC6BCAEE-F33A-EB4D-AC71-8A9368E7836B}" type="presOf" srcId="{DA839E96-620E-A042-8A60-80385FA660B5}" destId="{CFAE0175-475B-634D-A7FE-6A6E63FEA01A}" srcOrd="0" destOrd="0" presId="urn:microsoft.com/office/officeart/2008/layout/HorizontalMultiLevelHierarchy"/>
    <dgm:cxn modelId="{1F3C43F7-DA8D-DF45-A874-20828F7E18B0}" type="presOf" srcId="{D55A5C00-C038-C64A-9CCC-743AFDD1A30E}" destId="{4C0CF61B-34C0-F94C-821B-D5B819727BCB}" srcOrd="0" destOrd="0" presId="urn:microsoft.com/office/officeart/2008/layout/HorizontalMultiLevelHierarchy"/>
    <dgm:cxn modelId="{A87B845C-C787-A94E-A217-375A7211A193}" type="presParOf" srcId="{4C0CF61B-34C0-F94C-821B-D5B819727BCB}" destId="{7AB48857-4A6A-644B-A462-951A90261CEF}" srcOrd="0" destOrd="0" presId="urn:microsoft.com/office/officeart/2008/layout/HorizontalMultiLevelHierarchy"/>
    <dgm:cxn modelId="{AFE2D3DC-DB1F-174F-835C-917F3CB46DD9}" type="presParOf" srcId="{7AB48857-4A6A-644B-A462-951A90261CEF}" destId="{AAADF25A-EBF4-8147-8A5F-A1F6A886CAC3}" srcOrd="0" destOrd="0" presId="urn:microsoft.com/office/officeart/2008/layout/HorizontalMultiLevelHierarchy"/>
    <dgm:cxn modelId="{328C0B0D-9FAC-4342-B1C6-453ACDF67C1D}" type="presParOf" srcId="{7AB48857-4A6A-644B-A462-951A90261CEF}" destId="{9D11C542-C25D-1F43-968F-27C26544893F}" srcOrd="1" destOrd="0" presId="urn:microsoft.com/office/officeart/2008/layout/HorizontalMultiLevelHierarchy"/>
    <dgm:cxn modelId="{361F228B-CBB2-A046-98E1-6EB20A28AA28}" type="presParOf" srcId="{9D11C542-C25D-1F43-968F-27C26544893F}" destId="{14B4EFB0-F090-F34E-A83B-0BCF50808100}" srcOrd="0" destOrd="0" presId="urn:microsoft.com/office/officeart/2008/layout/HorizontalMultiLevelHierarchy"/>
    <dgm:cxn modelId="{42936DE7-DE60-6249-87A5-130A70B8784C}" type="presParOf" srcId="{14B4EFB0-F090-F34E-A83B-0BCF50808100}" destId="{0B8C6658-94BF-204A-9306-5D3CF511C624}" srcOrd="0" destOrd="0" presId="urn:microsoft.com/office/officeart/2008/layout/HorizontalMultiLevelHierarchy"/>
    <dgm:cxn modelId="{BED9E3C2-E469-154F-A8BF-664B823FE8E2}" type="presParOf" srcId="{9D11C542-C25D-1F43-968F-27C26544893F}" destId="{9D93D4CF-4D8A-E54A-BE7A-67EFC50D37D3}" srcOrd="1" destOrd="0" presId="urn:microsoft.com/office/officeart/2008/layout/HorizontalMultiLevelHierarchy"/>
    <dgm:cxn modelId="{2481D2A8-F059-9F4A-A491-D7C5297AB270}" type="presParOf" srcId="{9D93D4CF-4D8A-E54A-BE7A-67EFC50D37D3}" destId="{A735BD60-8A81-7B4F-A126-ECF089D34D99}" srcOrd="0" destOrd="0" presId="urn:microsoft.com/office/officeart/2008/layout/HorizontalMultiLevelHierarchy"/>
    <dgm:cxn modelId="{6385B6DE-FFF1-3E47-B62E-CDBDAA70AF7E}" type="presParOf" srcId="{9D93D4CF-4D8A-E54A-BE7A-67EFC50D37D3}" destId="{AB40F995-24B3-E640-9665-3A640C2E7E7E}" srcOrd="1" destOrd="0" presId="urn:microsoft.com/office/officeart/2008/layout/HorizontalMultiLevelHierarchy"/>
    <dgm:cxn modelId="{D72D3AA2-1624-7C4E-8B4E-A16D761A308B}" type="presParOf" srcId="{9D11C542-C25D-1F43-968F-27C26544893F}" destId="{D23AC74B-EE40-4C46-9338-4A3E41F39A6D}" srcOrd="2" destOrd="0" presId="urn:microsoft.com/office/officeart/2008/layout/HorizontalMultiLevelHierarchy"/>
    <dgm:cxn modelId="{DB93A44F-1C71-D442-9027-8FDE3628880B}" type="presParOf" srcId="{D23AC74B-EE40-4C46-9338-4A3E41F39A6D}" destId="{9C87F3ED-BADE-574F-A9E1-213E73903780}" srcOrd="0" destOrd="0" presId="urn:microsoft.com/office/officeart/2008/layout/HorizontalMultiLevelHierarchy"/>
    <dgm:cxn modelId="{C70C4E0E-D1B6-5B4F-A38D-E4870EFF09E1}" type="presParOf" srcId="{9D11C542-C25D-1F43-968F-27C26544893F}" destId="{F4668E34-723E-7649-B91B-0BD7489A70BB}" srcOrd="3" destOrd="0" presId="urn:microsoft.com/office/officeart/2008/layout/HorizontalMultiLevelHierarchy"/>
    <dgm:cxn modelId="{47A8CA4C-D7C0-CA43-A097-57AC8F666423}" type="presParOf" srcId="{F4668E34-723E-7649-B91B-0BD7489A70BB}" destId="{3A82F9CE-E3BB-A14C-B33D-50FD0923D76A}" srcOrd="0" destOrd="0" presId="urn:microsoft.com/office/officeart/2008/layout/HorizontalMultiLevelHierarchy"/>
    <dgm:cxn modelId="{6AFD7A95-5C1C-AE47-9ECE-3B36E30957C6}" type="presParOf" srcId="{F4668E34-723E-7649-B91B-0BD7489A70BB}" destId="{2C57E314-0EA7-8642-8062-4B5D1E54968B}" srcOrd="1" destOrd="0" presId="urn:microsoft.com/office/officeart/2008/layout/HorizontalMultiLevelHierarchy"/>
    <dgm:cxn modelId="{6522FC7D-7568-864E-BB93-D2714F792703}" type="presParOf" srcId="{9D11C542-C25D-1F43-968F-27C26544893F}" destId="{CFAE0175-475B-634D-A7FE-6A6E63FEA01A}" srcOrd="4" destOrd="0" presId="urn:microsoft.com/office/officeart/2008/layout/HorizontalMultiLevelHierarchy"/>
    <dgm:cxn modelId="{BBAF0ECD-F41E-124B-B9A3-FE601259CF0D}" type="presParOf" srcId="{CFAE0175-475B-634D-A7FE-6A6E63FEA01A}" destId="{47032F9F-1327-824D-BB98-13A998A5E732}" srcOrd="0" destOrd="0" presId="urn:microsoft.com/office/officeart/2008/layout/HorizontalMultiLevelHierarchy"/>
    <dgm:cxn modelId="{103980B1-EDBF-8145-A657-A699B483849A}" type="presParOf" srcId="{9D11C542-C25D-1F43-968F-27C26544893F}" destId="{5CE72381-8426-5C45-AA50-E3415FA44849}" srcOrd="5" destOrd="0" presId="urn:microsoft.com/office/officeart/2008/layout/HorizontalMultiLevelHierarchy"/>
    <dgm:cxn modelId="{5E4A9F01-862A-0E49-BCC6-516F8398DDA0}" type="presParOf" srcId="{5CE72381-8426-5C45-AA50-E3415FA44849}" destId="{F96AAF64-6C83-9646-AE4C-5EB1062AE88F}" srcOrd="0" destOrd="0" presId="urn:microsoft.com/office/officeart/2008/layout/HorizontalMultiLevelHierarchy"/>
    <dgm:cxn modelId="{9C0880A5-14B6-1A41-96F2-4F97A2D346C4}" type="presParOf" srcId="{5CE72381-8426-5C45-AA50-E3415FA44849}" destId="{FC441FCF-9F48-D54F-8269-9B78E356FBC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E0175-475B-634D-A7FE-6A6E63FEA01A}">
      <dsp:nvSpPr>
        <dsp:cNvPr id="0" name=""/>
        <dsp:cNvSpPr/>
      </dsp:nvSpPr>
      <dsp:spPr>
        <a:xfrm>
          <a:off x="5196365" y="3341142"/>
          <a:ext cx="832879" cy="1587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6439" y="0"/>
              </a:lnTo>
              <a:lnTo>
                <a:pt x="416439" y="1587042"/>
              </a:lnTo>
              <a:lnTo>
                <a:pt x="832879" y="15870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5567997" y="4089855"/>
        <a:ext cx="89615" cy="89615"/>
      </dsp:txXfrm>
    </dsp:sp>
    <dsp:sp modelId="{D23AC74B-EE40-4C46-9338-4A3E41F39A6D}">
      <dsp:nvSpPr>
        <dsp:cNvPr id="0" name=""/>
        <dsp:cNvSpPr/>
      </dsp:nvSpPr>
      <dsp:spPr>
        <a:xfrm>
          <a:off x="5196365" y="3295421"/>
          <a:ext cx="8328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32879" y="4572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5591983" y="3320320"/>
        <a:ext cx="41643" cy="41643"/>
      </dsp:txXfrm>
    </dsp:sp>
    <dsp:sp modelId="{14B4EFB0-F090-F34E-A83B-0BCF50808100}">
      <dsp:nvSpPr>
        <dsp:cNvPr id="0" name=""/>
        <dsp:cNvSpPr/>
      </dsp:nvSpPr>
      <dsp:spPr>
        <a:xfrm>
          <a:off x="5196365" y="1754099"/>
          <a:ext cx="832879" cy="1587042"/>
        </a:xfrm>
        <a:custGeom>
          <a:avLst/>
          <a:gdLst/>
          <a:ahLst/>
          <a:cxnLst/>
          <a:rect l="0" t="0" r="0" b="0"/>
          <a:pathLst>
            <a:path>
              <a:moveTo>
                <a:pt x="0" y="1587042"/>
              </a:moveTo>
              <a:lnTo>
                <a:pt x="416439" y="1587042"/>
              </a:lnTo>
              <a:lnTo>
                <a:pt x="416439" y="0"/>
              </a:lnTo>
              <a:lnTo>
                <a:pt x="832879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5567997" y="2502812"/>
        <a:ext cx="89615" cy="89615"/>
      </dsp:txXfrm>
    </dsp:sp>
    <dsp:sp modelId="{AAADF25A-EBF4-8147-8A5F-A1F6A886CAC3}">
      <dsp:nvSpPr>
        <dsp:cNvPr id="0" name=""/>
        <dsp:cNvSpPr/>
      </dsp:nvSpPr>
      <dsp:spPr>
        <a:xfrm rot="16200000">
          <a:off x="1220406" y="2706325"/>
          <a:ext cx="6682284" cy="1269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Phylum: Chordata</a:t>
          </a:r>
          <a:endParaRPr lang="en-GB" sz="3600" kern="1200" dirty="0"/>
        </a:p>
      </dsp:txBody>
      <dsp:txXfrm>
        <a:off x="1220406" y="2706325"/>
        <a:ext cx="6682284" cy="1269633"/>
      </dsp:txXfrm>
    </dsp:sp>
    <dsp:sp modelId="{A735BD60-8A81-7B4F-A126-ECF089D34D99}">
      <dsp:nvSpPr>
        <dsp:cNvPr id="0" name=""/>
        <dsp:cNvSpPr/>
      </dsp:nvSpPr>
      <dsp:spPr>
        <a:xfrm>
          <a:off x="6029245" y="1119282"/>
          <a:ext cx="4164399" cy="1269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Sub phylum: </a:t>
          </a:r>
          <a:r>
            <a:rPr lang="en-US" sz="3600" kern="1200" dirty="0" err="1"/>
            <a:t>Urochordata</a:t>
          </a:r>
          <a:endParaRPr lang="en-GB" sz="3600" kern="1200" dirty="0"/>
        </a:p>
      </dsp:txBody>
      <dsp:txXfrm>
        <a:off x="6029245" y="1119282"/>
        <a:ext cx="4164399" cy="1269633"/>
      </dsp:txXfrm>
    </dsp:sp>
    <dsp:sp modelId="{3A82F9CE-E3BB-A14C-B33D-50FD0923D76A}">
      <dsp:nvSpPr>
        <dsp:cNvPr id="0" name=""/>
        <dsp:cNvSpPr/>
      </dsp:nvSpPr>
      <dsp:spPr>
        <a:xfrm>
          <a:off x="6029245" y="2706325"/>
          <a:ext cx="4164399" cy="1269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Sub phylum : </a:t>
          </a:r>
          <a:r>
            <a:rPr lang="en-US" sz="3600" kern="1200" dirty="0" err="1"/>
            <a:t>Cephalochordata</a:t>
          </a:r>
          <a:endParaRPr lang="en-GB" sz="3600" kern="1200" dirty="0"/>
        </a:p>
      </dsp:txBody>
      <dsp:txXfrm>
        <a:off x="6029245" y="2706325"/>
        <a:ext cx="4164399" cy="1269633"/>
      </dsp:txXfrm>
    </dsp:sp>
    <dsp:sp modelId="{F96AAF64-6C83-9646-AE4C-5EB1062AE88F}">
      <dsp:nvSpPr>
        <dsp:cNvPr id="0" name=""/>
        <dsp:cNvSpPr/>
      </dsp:nvSpPr>
      <dsp:spPr>
        <a:xfrm>
          <a:off x="6029245" y="4293367"/>
          <a:ext cx="4164399" cy="1269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Subphylum: </a:t>
          </a:r>
          <a:r>
            <a:rPr lang="en-US" sz="3600" kern="1200" dirty="0" err="1"/>
            <a:t>Veretbrata</a:t>
          </a:r>
          <a:endParaRPr lang="en-GB" sz="3600" kern="1200" dirty="0"/>
        </a:p>
      </dsp:txBody>
      <dsp:txXfrm>
        <a:off x="6029245" y="4293367"/>
        <a:ext cx="4164399" cy="1269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mp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mp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mp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mp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e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tmp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tmp"/><Relationship Id="rId2" Type="http://schemas.openxmlformats.org/officeDocument/2006/relationships/image" Target="../media/image13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35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tmp"/><Relationship Id="rId4" Type="http://schemas.openxmlformats.org/officeDocument/2006/relationships/image" Target="../media/image137.tmp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tmp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tmp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tmp"/><Relationship Id="rId2" Type="http://schemas.openxmlformats.org/officeDocument/2006/relationships/image" Target="../media/image14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tmp"/><Relationship Id="rId5" Type="http://schemas.openxmlformats.org/officeDocument/2006/relationships/image" Target="../media/image149.tmp"/><Relationship Id="rId4" Type="http://schemas.openxmlformats.org/officeDocument/2006/relationships/image" Target="../media/image148.jpeg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tmp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tmp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tmp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tmp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tmp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tmp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tmp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tmp"/><Relationship Id="rId2" Type="http://schemas.openxmlformats.org/officeDocument/2006/relationships/image" Target="../media/image173.tmp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tmp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tmp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tmp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tmp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tmp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tmp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tmp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tmp"/><Relationship Id="rId5" Type="http://schemas.openxmlformats.org/officeDocument/2006/relationships/image" Target="../media/image188.jpeg"/><Relationship Id="rId4" Type="http://schemas.openxmlformats.org/officeDocument/2006/relationships/image" Target="../media/image187.jpeg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tmp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tmp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tmp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tmp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jpe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tmp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tmp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tmp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tmp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jpeg"/><Relationship Id="rId5" Type="http://schemas.openxmlformats.org/officeDocument/2006/relationships/image" Target="../media/image215.jpeg"/><Relationship Id="rId4" Type="http://schemas.openxmlformats.org/officeDocument/2006/relationships/image" Target="../media/image206.jpeg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tmp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jpeg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tmp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tmp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8.jpeg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tmp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tmp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tmp"/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tmp"/><Relationship Id="rId2" Type="http://schemas.openxmlformats.org/officeDocument/2006/relationships/image" Target="../media/image234.tmp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tmp"/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tmp"/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tmp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jpeg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tmp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163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jpeg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tmp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tmp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tmp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163.tmp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tmp"/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25F710-B1B6-40A2-0441-F890549C7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98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B94E31-9443-777E-547C-D47478016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771" y="5144767"/>
            <a:ext cx="10377574" cy="127563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8000" b="1" dirty="0">
                <a:solidFill>
                  <a:srgbClr val="C00000"/>
                </a:solidFill>
                <a:latin typeface="Broadway" panose="02000000000000000000" pitchFamily="2" charset="0"/>
                <a:ea typeface="Broadway" panose="02000000000000000000" pitchFamily="2" charset="0"/>
                <a:cs typeface="ADLaM Display" panose="02010000000000000000" pitchFamily="2" charset="0"/>
              </a:rPr>
              <a:t>ANIMAL KINGDOM </a:t>
            </a:r>
          </a:p>
        </p:txBody>
      </p:sp>
    </p:spTree>
    <p:extLst>
      <p:ext uri="{BB962C8B-B14F-4D97-AF65-F5344CB8AC3E}">
        <p14:creationId xmlns:p14="http://schemas.microsoft.com/office/powerpoint/2010/main" val="280946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0C0B0-E056-7447-3DF0-199917173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37" y="461166"/>
            <a:ext cx="2969587" cy="704643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latin typeface="+mn-lt"/>
              </a:rPr>
              <a:t>ANIMALS?</a:t>
            </a:r>
          </a:p>
        </p:txBody>
      </p:sp>
    </p:spTree>
    <p:extLst>
      <p:ext uri="{BB962C8B-B14F-4D97-AF65-F5344CB8AC3E}">
        <p14:creationId xmlns:p14="http://schemas.microsoft.com/office/powerpoint/2010/main" val="143760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1B284-0711-A41E-067B-285AD4CD9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459"/>
            <a:ext cx="10286683" cy="89894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CLASSIFICATION OF ANIMAL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BAA48-A0A4-138D-9767-0B7939076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153" y="1644938"/>
            <a:ext cx="6586506" cy="52130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PHYLUM: PORIFERA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CNIDARIA OR        COELENTRATA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CTENOPHORA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PLATYHELMINTHES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ASCHELIMNTHES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88A45C-E79B-40A6-B796-FFB1A7DE4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8865" y="1644938"/>
            <a:ext cx="5923135" cy="475360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PHYLUM: ANNELIDA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ARTHROPODA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 : MOLLUSCA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 : ECHINODERMATA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PHYLUM: HEMICHORDATA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PHYLUM : CHORDATA</a:t>
            </a:r>
          </a:p>
        </p:txBody>
      </p:sp>
    </p:spTree>
    <p:extLst>
      <p:ext uri="{BB962C8B-B14F-4D97-AF65-F5344CB8AC3E}">
        <p14:creationId xmlns:p14="http://schemas.microsoft.com/office/powerpoint/2010/main" val="185286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62E0-3210-69A0-3F62-F353856A6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30" y="52588"/>
            <a:ext cx="6857614" cy="81754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BASIS OF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B796C-49A2-D967-5FEF-28845A071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29" y="1098306"/>
            <a:ext cx="10819676" cy="570710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LEVEL OF ORGANISATION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SYMMETRY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EMBRYONIC OR GERMINAL LAYERS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COELOM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SEGMENTATION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NOTOCHORD</a:t>
            </a:r>
          </a:p>
        </p:txBody>
      </p:sp>
    </p:spTree>
    <p:extLst>
      <p:ext uri="{BB962C8B-B14F-4D97-AF65-F5344CB8AC3E}">
        <p14:creationId xmlns:p14="http://schemas.microsoft.com/office/powerpoint/2010/main" val="159500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7" y="106355"/>
            <a:ext cx="6686661" cy="78912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LEVEL OF ORGANISATION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27C5E-0B17-7616-C31B-7B4FC2EA0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866" y="1165889"/>
            <a:ext cx="10335136" cy="544036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CELLULAR LEVEL 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C132D-8307-CB61-957D-867B9C6D1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788" y="2230893"/>
            <a:ext cx="4040346" cy="3285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43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0E024-4C29-D5D8-915C-07E74C780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16" y="185934"/>
            <a:ext cx="10149283" cy="653014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TISSUE LEVEL 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1BF617-443A-9311-3D37-EF92A854D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745" y="1877029"/>
            <a:ext cx="4205919" cy="3529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666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55BA0-0F9D-C54E-1DE7-3E206E62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61" y="109903"/>
            <a:ext cx="10064803" cy="662306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ORGAN LEVEL 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B77618-CDE8-F19D-CE1A-CD83A76BF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417" y="2048816"/>
            <a:ext cx="4429114" cy="3332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57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BFEAC-77B9-A910-2BD2-69006A3E7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17" y="76111"/>
            <a:ext cx="10360479" cy="666530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ORGAN SYSTEM LEVEL: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173156-37AD-9C33-3793-78827AE9B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732" y="1759037"/>
            <a:ext cx="5776151" cy="3622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22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63EA9F-CB1C-DB7B-7149-DEEAB013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490207" cy="79757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Digestive 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75F91-8C99-59F4-3E3F-D346F1FD0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515" y="1695462"/>
            <a:ext cx="2023423" cy="497668"/>
          </a:xfr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INCOMPLETE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F1181AA-0669-CEC4-B11C-FA81786B6F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8515" y="2994932"/>
            <a:ext cx="4490207" cy="3339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5A4EEB-83E6-0F75-68A2-9C0A2A958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326" y="1695464"/>
            <a:ext cx="2126016" cy="497667"/>
          </a:xfr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COMPLETE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6FF35D-AB10-260A-8BE9-C422A6E9710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91676" y="2994932"/>
            <a:ext cx="5586295" cy="3339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315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63EA9F-CB1C-DB7B-7149-DEEAB013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11" y="106356"/>
            <a:ext cx="5794037" cy="66240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CIRCULATORY 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75F91-8C99-59F4-3E3F-D346F1FD0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1" y="1284080"/>
            <a:ext cx="2082559" cy="411381"/>
          </a:xfr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OPEN TYPE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B1D027E-8C68-536E-BDC3-43E613A5A5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7766" y="2210781"/>
            <a:ext cx="4935094" cy="3743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A21B789-DF7A-11A1-CCE8-D5EF2FA9CF0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55850" y="2210781"/>
            <a:ext cx="5651590" cy="3743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688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465521B-D32A-61F6-2866-4054CEAE26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7205" y="452439"/>
            <a:ext cx="2340068" cy="485277"/>
          </a:xfrm>
          <a:prstGeom prst="rect">
            <a:avLst/>
          </a:prstGeom>
          <a:solidFill>
            <a:schemeClr val="accent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00"/>
                </a:solidFill>
              </a:rPr>
              <a:t>CLOSED TYPE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0A7426-C6B2-383B-B9E1-A0AFADAE6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05" y="1478314"/>
            <a:ext cx="3620649" cy="4536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479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8" y="363259"/>
            <a:ext cx="3087857" cy="80263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SYMMETRY</a:t>
            </a:r>
          </a:p>
        </p:txBody>
      </p:sp>
    </p:spTree>
    <p:extLst>
      <p:ext uri="{BB962C8B-B14F-4D97-AF65-F5344CB8AC3E}">
        <p14:creationId xmlns:p14="http://schemas.microsoft.com/office/powerpoint/2010/main" val="4197858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30" y="97907"/>
            <a:ext cx="4084708" cy="71309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1) ASYMMETRY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7AA514-0A86-4018-25B8-19E72E053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7488" y="1258888"/>
            <a:ext cx="2911870" cy="4826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7507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7"/>
            <a:ext cx="5588433" cy="79757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2) RADIAL SYMMETRY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A1CD2C-8F49-9305-D4FD-F2392BB9B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088" y="1393902"/>
            <a:ext cx="4345597" cy="47222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8B9448-4638-A588-0945-0CBE41078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96" y="1393902"/>
            <a:ext cx="5045329" cy="4722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7833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1C1CEA-A341-7991-79F5-B61260A0D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684" y="1308763"/>
            <a:ext cx="6692199" cy="4821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881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7"/>
            <a:ext cx="6433224" cy="721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3) BILATERAL SYMMETRY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CB6519-567B-512A-8449-794C2AF1F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78482"/>
            <a:ext cx="5633584" cy="4050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545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640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8" y="363258"/>
            <a:ext cx="5402580" cy="70962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EMBRYONIC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B2257F-2655-D93C-74DB-48415C11E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537" y="2538079"/>
            <a:ext cx="8146836" cy="1781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2921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6"/>
            <a:ext cx="6956993" cy="82291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1) DIPLOBLASTIC ANIMALS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3936A4-5A00-39F4-E6E2-A36583B4E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4879" y="1690965"/>
            <a:ext cx="3349112" cy="3674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371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6"/>
            <a:ext cx="7210430" cy="78912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2) TRIPLOBLASTIC ANIMALS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26D493-D39B-E540-5A57-C13FDBA08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4474" y="1648726"/>
            <a:ext cx="3676650" cy="368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4183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834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8" y="363258"/>
            <a:ext cx="2724597" cy="76031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COELOM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8034A-5F73-3FFA-7ADB-0C183AB27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009" y="2719537"/>
            <a:ext cx="3577834" cy="3775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3F9BBC-64AD-A0DA-568E-281E35F7E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2719537"/>
            <a:ext cx="3434219" cy="3775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134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6"/>
            <a:ext cx="6956993" cy="82291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1) ACOELOMATES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598BF3-F59F-116D-A0F4-4EC96896E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6386" y="1585912"/>
            <a:ext cx="3653883" cy="368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2196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6"/>
            <a:ext cx="4912603" cy="78912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2) COELOMATES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938B40-4C11-B34A-E118-FC7AD0E7C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6577" y="1785937"/>
            <a:ext cx="3807949" cy="3493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6273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2DE-BEA0-7F51-5E63-66A0F21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29" y="97906"/>
            <a:ext cx="6374089" cy="79757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3) PSEUDOCOELOMATES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E33F53-EF2D-D6BB-A794-65B45FB30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4513" y="1558553"/>
            <a:ext cx="3719456" cy="3740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3379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8" y="363258"/>
            <a:ext cx="4228322" cy="70117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27C5E-0B17-7616-C31B-7B4FC2EA0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77" y="1241840"/>
            <a:ext cx="11206283" cy="54573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 METAMERISM: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31BCEA-5589-AD25-F2F2-EB74827A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984" y="1728661"/>
            <a:ext cx="6560591" cy="4320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1360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1E3DBA-770F-9A43-CCF5-993E84518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071" y="413747"/>
            <a:ext cx="3387605" cy="2773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17B30B-7282-C5CF-C648-D8BBECBE2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843" b="8894"/>
          <a:stretch/>
        </p:blipFill>
        <p:spPr>
          <a:xfrm>
            <a:off x="6357323" y="472882"/>
            <a:ext cx="3256380" cy="2750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318E65-3E43-E4FD-5907-39D3DE82D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572" y="4038777"/>
            <a:ext cx="5694865" cy="2743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588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5AC9-5713-90F7-28CD-A905DC61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78" y="363258"/>
            <a:ext cx="3713001" cy="78565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NOTOCHORD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691DD8-737E-7978-B0D8-BB372AA72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2610" y="2151311"/>
            <a:ext cx="6298056" cy="3071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9067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DA9578-DAE3-D4F6-849D-9C600E15FDFD}"/>
              </a:ext>
            </a:extLst>
          </p:cNvPr>
          <p:cNvSpPr txBox="1"/>
          <p:nvPr/>
        </p:nvSpPr>
        <p:spPr>
          <a:xfrm>
            <a:off x="609681" y="1235726"/>
            <a:ext cx="10300057" cy="523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Level of organization in porifera 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Cellular 			2. Tissue			3. Organ	   4. Organ System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Incomplete digestive tract found in –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Platyhelminthes and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Aschelminthes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Platyhelminthes and Ctenophora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Aschelminthes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Annelida	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 Coelenterates and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Aschelminthes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In diploblastic animals: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Mesoderm and mesoglea both are absent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Mesoderm is present but mesoglea is absent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Mesoderm is absent but mesoglea is present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Mesoderm and mesoglea both are present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412894-629C-BF28-FE3E-4F5B222C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98" y="309216"/>
            <a:ext cx="4144826" cy="66240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ml-IN" sz="3600" b="1" dirty="0">
                <a:solidFill>
                  <a:srgbClr val="FFFF00"/>
                </a:solidFill>
              </a:rPr>
              <a:t>Class discussion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36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BA80AF-D974-9EDE-1E65-EDF71B88FEB3}"/>
              </a:ext>
            </a:extLst>
          </p:cNvPr>
          <p:cNvSpPr txBox="1"/>
          <p:nvPr/>
        </p:nvSpPr>
        <p:spPr>
          <a:xfrm>
            <a:off x="783771" y="587343"/>
            <a:ext cx="9245600" cy="519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Mesoderm is present as scattered pouches in between the 	ectoderm and endoderm 	in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Annelids			2. Echinoderms	 3.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Molluscs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4.Aschelminthes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of the following statement is not true?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All members of the kingdom Animalia are multicellular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Nature of coelom is used as one of the bases of animal 	classification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There is no need of classification now as over a million 	species of animals have 	been described till now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The arrangement of cells in the body is one of the 					classifying feature of the animals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00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8F87E337-8955-348E-E3D1-D335B58A5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695" y="931793"/>
            <a:ext cx="1018661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one of the following phyla is correctly matched with its 	general characteristics?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Porifera – Cellular level of organization and external 				fertilization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Coelenterate – Diploblastic and mostly Asymmetric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Aschelminths – Pseudocoelomates and dioecious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Hemichordates – Coelomates and closed circulatory system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85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DDB3A1E-2699-062C-4689-5845D3274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722373"/>
              </p:ext>
            </p:extLst>
          </p:nvPr>
        </p:nvGraphicFramePr>
        <p:xfrm>
          <a:off x="1552151" y="4224635"/>
          <a:ext cx="6906048" cy="1906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5356">
                  <a:extLst>
                    <a:ext uri="{9D8B030D-6E8A-4147-A177-3AD203B41FA5}">
                      <a16:colId xmlns:a16="http://schemas.microsoft.com/office/drawing/2014/main" val="1826184012"/>
                    </a:ext>
                  </a:extLst>
                </a:gridCol>
                <a:gridCol w="2015223">
                  <a:extLst>
                    <a:ext uri="{9D8B030D-6E8A-4147-A177-3AD203B41FA5}">
                      <a16:colId xmlns:a16="http://schemas.microsoft.com/office/drawing/2014/main" val="2813190156"/>
                    </a:ext>
                  </a:extLst>
                </a:gridCol>
                <a:gridCol w="1381823">
                  <a:extLst>
                    <a:ext uri="{9D8B030D-6E8A-4147-A177-3AD203B41FA5}">
                      <a16:colId xmlns:a16="http://schemas.microsoft.com/office/drawing/2014/main" val="1203097357"/>
                    </a:ext>
                  </a:extLst>
                </a:gridCol>
                <a:gridCol w="1381823">
                  <a:extLst>
                    <a:ext uri="{9D8B030D-6E8A-4147-A177-3AD203B41FA5}">
                      <a16:colId xmlns:a16="http://schemas.microsoft.com/office/drawing/2014/main" val="841400317"/>
                    </a:ext>
                  </a:extLst>
                </a:gridCol>
                <a:gridCol w="1381823">
                  <a:extLst>
                    <a:ext uri="{9D8B030D-6E8A-4147-A177-3AD203B41FA5}">
                      <a16:colId xmlns:a16="http://schemas.microsoft.com/office/drawing/2014/main" val="3322296688"/>
                    </a:ext>
                  </a:extLst>
                </a:gridCol>
              </a:tblGrid>
              <a:tr h="381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9395726"/>
                  </a:ext>
                </a:extLst>
              </a:tr>
              <a:tr h="381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Mesoglea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Ectoderm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571287"/>
                  </a:ext>
                </a:extLst>
              </a:tr>
              <a:tr h="381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Mesoglea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Ectoderm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8841885"/>
                  </a:ext>
                </a:extLst>
              </a:tr>
              <a:tr h="381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Mesoglea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Ectoderm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678523"/>
                  </a:ext>
                </a:extLst>
              </a:tr>
              <a:tr h="381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Ectoderm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Endoderm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Mesoglea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Mesoderm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5513438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5BB36C7-1F37-DC10-80D6-2233E61C6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405" y="790912"/>
            <a:ext cx="1103943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5413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Examine the figures of diploblastic</a:t>
            </a:r>
          </a:p>
          <a:p>
            <a:pPr marL="5413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	 and triploblastic</a:t>
            </a:r>
          </a:p>
          <a:p>
            <a:pPr marL="5413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(ii) organization in animals given below and identify the labelled parts A to 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B0E94E19-F634-492F-DD36-C6FF4EB65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8" t="7449" r="3180"/>
          <a:stretch>
            <a:fillRect/>
          </a:stretch>
        </p:blipFill>
        <p:spPr bwMode="auto">
          <a:xfrm>
            <a:off x="1843616" y="2144840"/>
            <a:ext cx="2711020" cy="190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1B051009-0F63-436C-118E-979B0E91B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616" y="2967335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2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56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A3ED9F-07C6-28E3-9068-6923BCF8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94"/>
            <a:ext cx="12192000" cy="6850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69504A-E392-E0E3-90F6-D1F86AB52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2005" y="4426695"/>
            <a:ext cx="9497840" cy="1287557"/>
          </a:xfr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PHYLUM: PORIFERA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0CC0F-96D1-04E0-BC73-8A6265098EDA}"/>
              </a:ext>
            </a:extLst>
          </p:cNvPr>
          <p:cNvSpPr txBox="1"/>
          <p:nvPr/>
        </p:nvSpPr>
        <p:spPr>
          <a:xfrm>
            <a:off x="7119417" y="5866316"/>
            <a:ext cx="374457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(PORE-BEARING)</a:t>
            </a:r>
          </a:p>
        </p:txBody>
      </p:sp>
    </p:spTree>
    <p:extLst>
      <p:ext uri="{BB962C8B-B14F-4D97-AF65-F5344CB8AC3E}">
        <p14:creationId xmlns:p14="http://schemas.microsoft.com/office/powerpoint/2010/main" val="217660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3"/>
            <a:ext cx="5853698" cy="89547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HABIT AND HABITATE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EA956-3182-C7DD-4588-1B97EF2EC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105" y="1850088"/>
            <a:ext cx="5051728" cy="3412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90402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8A2B-10D0-3480-9087-AB2C3644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5" y="182386"/>
            <a:ext cx="4540895" cy="72153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BASIC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283DD8-8566-70D6-0EE1-C84EFECF2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684" y="1370155"/>
            <a:ext cx="2745564" cy="45377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5856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02D11E-383C-C999-7C31-891A13D39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684" y="1370155"/>
            <a:ext cx="2745564" cy="45377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2444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8A2B-10D0-3480-9087-AB2C3644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5" y="182386"/>
            <a:ext cx="5081561" cy="90739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UNIQUE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8" y="1374980"/>
            <a:ext cx="322067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Porous body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E44D22-6532-16B1-A19A-945E04F2F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058" y="1445302"/>
            <a:ext cx="6652942" cy="4907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19586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50034" y="218941"/>
            <a:ext cx="3431874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 err="1"/>
              <a:t>Spongocoel</a:t>
            </a:r>
            <a:r>
              <a:rPr lang="en-US" sz="2800" b="1" dirty="0"/>
              <a:t> and osculum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64F01-5B1A-0F7B-4E86-D06B5DD3A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71" t="-356" r="428" b="1642"/>
          <a:stretch/>
        </p:blipFill>
        <p:spPr>
          <a:xfrm>
            <a:off x="6665389" y="1119269"/>
            <a:ext cx="4460488" cy="5571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2089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50033" y="218941"/>
            <a:ext cx="5357993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 err="1"/>
              <a:t>Choanocyte</a:t>
            </a:r>
            <a:r>
              <a:rPr lang="en-US" sz="2800" b="1" dirty="0"/>
              <a:t> or collar cells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EC2B08-C165-FFB5-76FF-4AA200EC5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91" y="1718460"/>
            <a:ext cx="5965739" cy="391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09678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50033" y="218942"/>
            <a:ext cx="7605133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WATER CANAL OR TRANSPORT SYSTEM: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AED2C6-C501-5BAF-E972-93AAA685D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630" y="1271146"/>
            <a:ext cx="3608541" cy="5280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7008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394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50033" y="218942"/>
            <a:ext cx="9598835" cy="5329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SUPPORTING STRUCTURES: Spicules and </a:t>
            </a:r>
            <a:r>
              <a:rPr lang="en-US" sz="2800" b="1" dirty="0" err="1"/>
              <a:t>spongin</a:t>
            </a:r>
            <a:r>
              <a:rPr lang="en-US" sz="2800" b="1" dirty="0"/>
              <a:t> fibers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DE0EFC-2F8F-E44A-DE1D-38BE3785B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1429" y="2854837"/>
            <a:ext cx="4772082" cy="2534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D923EF-046B-5D69-3444-E492E8F2F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101" y="1754502"/>
            <a:ext cx="2323174" cy="468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3490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747024" cy="7265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REPRODUCTION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E6BE5-FC6E-5977-AB9C-809ED1851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38" y="2973657"/>
            <a:ext cx="5023233" cy="2922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49831B-B29E-CBFA-0319-FB485D45D78B}"/>
              </a:ext>
            </a:extLst>
          </p:cNvPr>
          <p:cNvSpPr txBox="1"/>
          <p:nvPr/>
        </p:nvSpPr>
        <p:spPr>
          <a:xfrm>
            <a:off x="479848" y="1377007"/>
            <a:ext cx="1868666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ASEXUAL 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D5F347-6ADD-C968-7E91-EA7F23C2E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585" y="2973657"/>
            <a:ext cx="3130198" cy="3072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3025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AD50C8-9AD8-5F6C-C101-1DB2F4DDE7DE}"/>
              </a:ext>
            </a:extLst>
          </p:cNvPr>
          <p:cNvSpPr txBox="1"/>
          <p:nvPr/>
        </p:nvSpPr>
        <p:spPr>
          <a:xfrm>
            <a:off x="542935" y="563980"/>
            <a:ext cx="1509903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SEXUAL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B4AB0B-613F-98D3-E1B7-CEA2CC464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45" y="1588547"/>
            <a:ext cx="6004184" cy="4705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3698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84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420705" cy="87858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DF716D-97A3-C2A7-6F01-EC9E9BEB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78" y="1080754"/>
            <a:ext cx="8919462" cy="5711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40802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DF965-B72C-0435-3834-6B1CA51A2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AB84-88FC-C0BA-460F-66AE1E763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8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1B1283-228E-EEA2-BFF3-AA430F46A6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121142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76B93E-41A1-F42F-5F90-82A22B00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31" y="4544122"/>
            <a:ext cx="11707537" cy="136095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000" b="1" dirty="0"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CNIDARIA OR COELENTERATA</a:t>
            </a:r>
          </a:p>
        </p:txBody>
      </p:sp>
    </p:spTree>
    <p:extLst>
      <p:ext uri="{BB962C8B-B14F-4D97-AF65-F5344CB8AC3E}">
        <p14:creationId xmlns:p14="http://schemas.microsoft.com/office/powerpoint/2010/main" val="229263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3"/>
            <a:ext cx="5853698" cy="89547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HABIT AND HABITATE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6442A1-9879-03A7-760B-5A8CB8212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361" y="1349392"/>
            <a:ext cx="2813148" cy="2401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8B54EC-1332-983D-AC51-F1E087C6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362" y="4389262"/>
            <a:ext cx="2813148" cy="2238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293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915982" cy="87013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BASIC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3B5C2-91E5-E4FD-A42D-AB0F18682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412" y="2027516"/>
            <a:ext cx="3113516" cy="3134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774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DC78F7-2745-5C41-41C7-BFA32224A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529" y="2027516"/>
            <a:ext cx="3064373" cy="3085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0897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8A2B-10D0-3480-9087-AB2C3644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5" y="182386"/>
            <a:ext cx="5081561" cy="90739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UNIQUE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89924" y="1370154"/>
            <a:ext cx="536034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GASTRO-VASCULAR CAVITY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3B6B5-BA12-6618-1765-C3603B52D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050" y="1370153"/>
            <a:ext cx="4139862" cy="5418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7777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5"/>
            <a:ext cx="584459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CNIDOBLAST AND NEMATOCYTE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451C-6222-A5C4-948B-1C5B57A4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702" y="1724965"/>
            <a:ext cx="3131239" cy="4256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627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602DA8-A370-75D9-BB2E-54E23F368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01" y="1353870"/>
            <a:ext cx="3255415" cy="4787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4589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42960" y="116245"/>
            <a:ext cx="64055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BODY FORMS : Polyp and medusa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E4C1C9-4234-9CB0-4649-A19BEFD74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009" y="1526780"/>
            <a:ext cx="6018970" cy="4673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51183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42C1F1-5B93-4B83-0EF9-31A78DD7B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009" y="1526780"/>
            <a:ext cx="6018970" cy="4673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71509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3848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42960" y="116245"/>
            <a:ext cx="27813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METAGENESIS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889706-CE4E-2A72-9373-441E68A667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81188" y="1283852"/>
            <a:ext cx="5810812" cy="502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01237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1189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42960" y="116245"/>
            <a:ext cx="428511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CORALS – BODY WALL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668DBF-E23E-CBE0-A3F4-2969DBB72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969" y="2048816"/>
            <a:ext cx="4962351" cy="383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27825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747024" cy="7265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24088035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301" y="78801"/>
            <a:ext cx="2331619" cy="58858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406FD-A2A3-B14C-1CD6-207A8AC48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23488" cy="2855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2A5A17-EE5F-ACA4-CD8A-7863DD0AF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714" y="0"/>
            <a:ext cx="4071885" cy="2959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BF274D-4AED-3DCF-6CC7-4C142E5F1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3923488" cy="2822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CECAAE-1F9C-024B-D5DD-6CD97CC68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8714" y="3471234"/>
            <a:ext cx="4071885" cy="2743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11EB71-B6B0-306B-D862-0416FDB783F5}"/>
              </a:ext>
            </a:extLst>
          </p:cNvPr>
          <p:cNvSpPr txBox="1"/>
          <p:nvPr/>
        </p:nvSpPr>
        <p:spPr>
          <a:xfrm flipH="1">
            <a:off x="86794" y="2855389"/>
            <a:ext cx="374010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ml-IN" sz="2400" i="1" dirty="0"/>
              <a:t>Aurelia </a:t>
            </a:r>
            <a:endParaRPr lang="en-US" sz="2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0C8E9F-6D1A-25DD-0020-5232CE3096E3}"/>
              </a:ext>
            </a:extLst>
          </p:cNvPr>
          <p:cNvSpPr txBox="1"/>
          <p:nvPr/>
        </p:nvSpPr>
        <p:spPr>
          <a:xfrm flipH="1">
            <a:off x="183387" y="6251944"/>
            <a:ext cx="374010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Gorgonia</a:t>
            </a:r>
            <a:endParaRPr lang="en-US" sz="24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C7C853-2660-B057-2C58-A6B45F98FF33}"/>
              </a:ext>
            </a:extLst>
          </p:cNvPr>
          <p:cNvSpPr txBox="1"/>
          <p:nvPr/>
        </p:nvSpPr>
        <p:spPr>
          <a:xfrm flipH="1">
            <a:off x="6876585" y="2984687"/>
            <a:ext cx="399401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Physalia</a:t>
            </a:r>
            <a:endParaRPr lang="en-US" sz="2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F4C69-CFF9-FFD5-027C-D50FDB2026C8}"/>
              </a:ext>
            </a:extLst>
          </p:cNvPr>
          <p:cNvSpPr txBox="1"/>
          <p:nvPr/>
        </p:nvSpPr>
        <p:spPr>
          <a:xfrm flipH="1">
            <a:off x="6798713" y="6255187"/>
            <a:ext cx="407188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Meandrina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0588261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7A34D-F1BB-2BC1-12DF-6CB111306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6" y="310"/>
            <a:ext cx="3381455" cy="2945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891F21-3A4D-4AC4-CBE7-860535206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93" y="3407433"/>
            <a:ext cx="3442080" cy="3073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4E5F9F-07C8-1B5F-E6D3-8C90E7001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188" y="-28513"/>
            <a:ext cx="3316097" cy="2974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03065A-5167-A393-22F6-6EEDC4874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612" y="3450569"/>
            <a:ext cx="3241673" cy="3073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42FA45-E032-2D81-E98F-489B1A3B0E9B}"/>
              </a:ext>
            </a:extLst>
          </p:cNvPr>
          <p:cNvSpPr txBox="1"/>
          <p:nvPr/>
        </p:nvSpPr>
        <p:spPr>
          <a:xfrm flipH="1">
            <a:off x="29340" y="2945768"/>
            <a:ext cx="337516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Adamsia</a:t>
            </a:r>
            <a:endParaRPr lang="en-US" sz="2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2FA84D-E578-C763-CB3B-5B75DD63C861}"/>
              </a:ext>
            </a:extLst>
          </p:cNvPr>
          <p:cNvSpPr txBox="1"/>
          <p:nvPr/>
        </p:nvSpPr>
        <p:spPr>
          <a:xfrm flipH="1">
            <a:off x="23045" y="6396025"/>
            <a:ext cx="338974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Obelia</a:t>
            </a:r>
            <a:endParaRPr lang="en-US" sz="2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E1922-6008-84A9-C4EF-3E186D31CFB3}"/>
              </a:ext>
            </a:extLst>
          </p:cNvPr>
          <p:cNvSpPr txBox="1"/>
          <p:nvPr/>
        </p:nvSpPr>
        <p:spPr>
          <a:xfrm flipH="1">
            <a:off x="6439612" y="2967336"/>
            <a:ext cx="324167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Hydra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BF0481-069C-4AE2-5F8E-8A3AB5530D05}"/>
              </a:ext>
            </a:extLst>
          </p:cNvPr>
          <p:cNvSpPr txBox="1"/>
          <p:nvPr/>
        </p:nvSpPr>
        <p:spPr>
          <a:xfrm flipH="1">
            <a:off x="6534407" y="6319025"/>
            <a:ext cx="305395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ml-IN" sz="2400" i="1" dirty="0"/>
              <a:t>Aurelia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8640962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32657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3260A6-9013-7470-9B2F-4C7957FC8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89" y="0"/>
            <a:ext cx="122034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F8BDAC-6C85-BEE4-D99A-A29D5EF86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610" y="3764293"/>
            <a:ext cx="8773289" cy="115238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CTENOPHORA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3C2876-B380-BE29-F236-C9AEBBD4D58E}"/>
              </a:ext>
            </a:extLst>
          </p:cNvPr>
          <p:cNvSpPr txBox="1"/>
          <p:nvPr/>
        </p:nvSpPr>
        <p:spPr>
          <a:xfrm>
            <a:off x="6090253" y="5161663"/>
            <a:ext cx="4386645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COMB JELLIES OR SEA WALNUTS</a:t>
            </a:r>
          </a:p>
        </p:txBody>
      </p:sp>
    </p:spTree>
    <p:extLst>
      <p:ext uri="{BB962C8B-B14F-4D97-AF65-F5344CB8AC3E}">
        <p14:creationId xmlns:p14="http://schemas.microsoft.com/office/powerpoint/2010/main" val="157227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3"/>
            <a:ext cx="5853698" cy="89547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HABIT AND HABITATE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B54EC-1332-983D-AC51-F1E087C62A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51920" y="2292760"/>
            <a:ext cx="4290989" cy="2953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94534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915982" cy="87013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3569470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25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8A2B-10D0-3480-9087-AB2C3644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5" y="182386"/>
            <a:ext cx="5081561" cy="90739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UNIQUE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189925" y="1275630"/>
            <a:ext cx="47943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CILIATED COMB PLATES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12D765-B956-4C58-BC67-A17E2652C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738" y="1537240"/>
            <a:ext cx="3117273" cy="4900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7442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F4D00A-D173-3C9C-1337-0AC08178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167" y="1475374"/>
            <a:ext cx="3971188" cy="470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22408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5"/>
            <a:ext cx="39894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BIOLUMINESCENCE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451C-6222-A5C4-948B-1C5B57A4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97604" y="1807004"/>
            <a:ext cx="4429861" cy="3633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66628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747024" cy="7265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26615836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75049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3277091" cy="79410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015B23-8C22-1136-2DD9-00146DD6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394" y="1048545"/>
            <a:ext cx="3461445" cy="4537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F2BEEE-8BEC-9549-41D6-2D7940B6B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157" y="1093134"/>
            <a:ext cx="3346211" cy="4492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CE217D-7169-AA7C-E22E-B80BD2D97CDC}"/>
              </a:ext>
            </a:extLst>
          </p:cNvPr>
          <p:cNvSpPr txBox="1"/>
          <p:nvPr/>
        </p:nvSpPr>
        <p:spPr>
          <a:xfrm flipH="1">
            <a:off x="1559793" y="5736121"/>
            <a:ext cx="359342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Pleurobrachia</a:t>
            </a:r>
            <a:endParaRPr lang="en-US" sz="2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1CD02-E55F-C4D2-3C41-EA297FDE1D3A}"/>
              </a:ext>
            </a:extLst>
          </p:cNvPr>
          <p:cNvSpPr txBox="1"/>
          <p:nvPr/>
        </p:nvSpPr>
        <p:spPr>
          <a:xfrm flipH="1">
            <a:off x="6808157" y="5736122"/>
            <a:ext cx="343069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Ctenoplana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5827350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7781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57D263-2B74-FFA3-BB72-4345522D0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133970-40A4-1263-3700-7BD78AAD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35" y="4746871"/>
            <a:ext cx="10471317" cy="972354"/>
          </a:xfr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PLATYHELMINTHES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ED7C0-5E10-A940-6150-8994EEF0EC3B}"/>
              </a:ext>
            </a:extLst>
          </p:cNvPr>
          <p:cNvSpPr txBox="1"/>
          <p:nvPr/>
        </p:nvSpPr>
        <p:spPr>
          <a:xfrm>
            <a:off x="8390954" y="5996225"/>
            <a:ext cx="2971463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FLAT WORMS</a:t>
            </a:r>
          </a:p>
        </p:txBody>
      </p:sp>
    </p:spTree>
    <p:extLst>
      <p:ext uri="{BB962C8B-B14F-4D97-AF65-F5344CB8AC3E}">
        <p14:creationId xmlns:p14="http://schemas.microsoft.com/office/powerpoint/2010/main" val="415643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3"/>
            <a:ext cx="5853698" cy="89547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HABIT AND HABITATE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984EDD-B8F1-87E7-B99C-608274728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302" y="1005299"/>
            <a:ext cx="4224944" cy="266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71DCF9-4729-30E9-9BFF-6B385B7CA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302" y="4003483"/>
            <a:ext cx="4224944" cy="266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91497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915982" cy="87013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BASIC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F12AA2-A1BC-43B8-C7D5-5CB1DBA6E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944" y="1420841"/>
            <a:ext cx="3075034" cy="5024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71827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5972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0958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8A2B-10D0-3480-9087-AB2C3644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5" y="182386"/>
            <a:ext cx="5081561" cy="90739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UNIQUE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8" y="1374981"/>
            <a:ext cx="508156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 err="1"/>
              <a:t>Dorso</a:t>
            </a:r>
            <a:r>
              <a:rPr lang="en-US" sz="2400" b="1" dirty="0"/>
              <a:t> – </a:t>
            </a:r>
            <a:r>
              <a:rPr lang="en-US" sz="2400" b="1" dirty="0" err="1"/>
              <a:t>Ventraly</a:t>
            </a:r>
            <a:r>
              <a:rPr lang="en-US" sz="2400" b="1" dirty="0"/>
              <a:t> flattened body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06A84D-F43B-7D12-F1DD-702991890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789" y="2183008"/>
            <a:ext cx="5142780" cy="370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50106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6"/>
            <a:ext cx="828941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PARASITIC ADAPTATIONS : Hooks and suckers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451C-6222-A5C4-948B-1C5B57A4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61915" y="1799402"/>
            <a:ext cx="3493598" cy="3860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5150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3"/>
            <a:ext cx="91173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EXRETORY SYSTEM: </a:t>
            </a:r>
            <a:r>
              <a:rPr lang="en-US" sz="2800" b="1" dirty="0" err="1"/>
              <a:t>Protonephridia</a:t>
            </a:r>
            <a:r>
              <a:rPr lang="en-US" sz="2800" b="1" dirty="0"/>
              <a:t> with flame cells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451C-6222-A5C4-948B-1C5B57A4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4367" y="2196452"/>
            <a:ext cx="5635547" cy="3083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12838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3"/>
            <a:ext cx="36008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NERVOUS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451C-6222-A5C4-948B-1C5B57A4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88926" y="2115420"/>
            <a:ext cx="5748749" cy="327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55593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1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376EAB-DF7C-D9D8-7103-42AD00B9C30D}"/>
              </a:ext>
            </a:extLst>
          </p:cNvPr>
          <p:cNvSpPr txBox="1"/>
          <p:nvPr/>
        </p:nvSpPr>
        <p:spPr>
          <a:xfrm>
            <a:off x="251406" y="166933"/>
            <a:ext cx="36008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REGENERATION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BDF658-EBE4-27D8-10A9-62361CBAC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847" y="1745648"/>
            <a:ext cx="5516475" cy="386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56434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724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4747024" cy="7265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26852482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5072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CC-4022-268E-8035-24F98E05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54" y="185854"/>
            <a:ext cx="3277091" cy="79410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015B23-8C22-1136-2DD9-00146DD6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4949" y="1337601"/>
            <a:ext cx="3070417" cy="4338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F2BEEE-8BEC-9549-41D6-2D7940B6B7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30301" y="1337601"/>
            <a:ext cx="3070416" cy="4338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96D5F4-B7B7-68CE-7820-E43DB9031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1783" y="1402350"/>
            <a:ext cx="2882672" cy="4181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67CC74-7AE1-206B-9E5A-3D4A731A1038}"/>
              </a:ext>
            </a:extLst>
          </p:cNvPr>
          <p:cNvSpPr txBox="1"/>
          <p:nvPr/>
        </p:nvSpPr>
        <p:spPr>
          <a:xfrm flipH="1">
            <a:off x="297732" y="5676003"/>
            <a:ext cx="3070416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Taenia</a:t>
            </a:r>
            <a:endParaRPr lang="en-US" sz="2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28F79-E091-489B-F39C-2893405971B9}"/>
              </a:ext>
            </a:extLst>
          </p:cNvPr>
          <p:cNvSpPr txBox="1"/>
          <p:nvPr/>
        </p:nvSpPr>
        <p:spPr>
          <a:xfrm flipH="1">
            <a:off x="4730303" y="5760175"/>
            <a:ext cx="307041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Fasciola</a:t>
            </a:r>
            <a:endParaRPr lang="en-US" sz="24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C8022-2B89-E3D9-0DAC-61D0A3562797}"/>
              </a:ext>
            </a:extLst>
          </p:cNvPr>
          <p:cNvSpPr txBox="1"/>
          <p:nvPr/>
        </p:nvSpPr>
        <p:spPr>
          <a:xfrm flipH="1">
            <a:off x="8890495" y="5769267"/>
            <a:ext cx="277396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Planaria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0289778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9ED97BF4-62C1-984F-AF0E-5A30D901D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709" y="643467"/>
            <a:ext cx="924658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34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57D263-2B74-FFA3-BB72-4345522D07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133970-40A4-1263-3700-7BD78AAD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35" y="4746871"/>
            <a:ext cx="10471317" cy="972354"/>
          </a:xfr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ASCHELMINTHES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ED7C0-5E10-A940-6150-8994EEF0EC3B}"/>
              </a:ext>
            </a:extLst>
          </p:cNvPr>
          <p:cNvSpPr txBox="1"/>
          <p:nvPr/>
        </p:nvSpPr>
        <p:spPr>
          <a:xfrm>
            <a:off x="8171309" y="6058847"/>
            <a:ext cx="318266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ROUNDWORMS</a:t>
            </a:r>
          </a:p>
        </p:txBody>
      </p:sp>
    </p:spTree>
    <p:extLst>
      <p:ext uri="{BB962C8B-B14F-4D97-AF65-F5344CB8AC3E}">
        <p14:creationId xmlns:p14="http://schemas.microsoft.com/office/powerpoint/2010/main" val="374840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6015898" cy="865154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HABIT AND HABITATE</a:t>
            </a:r>
          </a:p>
        </p:txBody>
      </p:sp>
    </p:spTree>
    <p:extLst>
      <p:ext uri="{BB962C8B-B14F-4D97-AF65-F5344CB8AC3E}">
        <p14:creationId xmlns:p14="http://schemas.microsoft.com/office/powerpoint/2010/main" val="32065321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4849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21811989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9937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5098457" cy="873602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UNIQUE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3AC8B-E371-0F46-0795-457316663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856" y="107297"/>
            <a:ext cx="2870232" cy="3559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67FD4F-3C75-7F48-5B11-17D2D77B2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855" y="4203458"/>
            <a:ext cx="2850857" cy="2489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61436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3A3BDC-F266-EAE8-4B68-4BE3C73CCBAC}"/>
              </a:ext>
            </a:extLst>
          </p:cNvPr>
          <p:cNvSpPr txBox="1"/>
          <p:nvPr/>
        </p:nvSpPr>
        <p:spPr>
          <a:xfrm>
            <a:off x="179602" y="280977"/>
            <a:ext cx="3807803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EPIDERMIS AND CUTICLE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25B02-BECF-D524-DBA0-87E3D2E2F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655" y="1502055"/>
            <a:ext cx="4251692" cy="4048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68584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4"/>
            <a:ext cx="3326274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DIGESTIVE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42CFE-366E-39FA-B626-91B0E0C34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904" y="1142061"/>
            <a:ext cx="5053569" cy="5715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3CCA79-62FE-3AAB-AA97-69544D4E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3781" y="4208994"/>
            <a:ext cx="2238692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14759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B13171-E3FB-7CB2-5C3D-5DF77D04720D}"/>
              </a:ext>
            </a:extLst>
          </p:cNvPr>
          <p:cNvSpPr txBox="1"/>
          <p:nvPr/>
        </p:nvSpPr>
        <p:spPr>
          <a:xfrm>
            <a:off x="112019" y="177407"/>
            <a:ext cx="3436097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EXCRETORY SYSTEM</a:t>
            </a:r>
          </a:p>
        </p:txBody>
      </p:sp>
    </p:spTree>
    <p:extLst>
      <p:ext uri="{BB962C8B-B14F-4D97-AF65-F5344CB8AC3E}">
        <p14:creationId xmlns:p14="http://schemas.microsoft.com/office/powerpoint/2010/main" val="4663122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779080-322D-75E9-4BCA-73CF26A87F42}"/>
              </a:ext>
            </a:extLst>
          </p:cNvPr>
          <p:cNvSpPr txBox="1"/>
          <p:nvPr/>
        </p:nvSpPr>
        <p:spPr>
          <a:xfrm>
            <a:off x="179602" y="171154"/>
            <a:ext cx="3503680" cy="47933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SEXUAL DIMORPHISM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BC92BD-DC7F-981F-BA64-1D67B1F32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902" y="1220922"/>
            <a:ext cx="6885034" cy="5402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91973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AEAC89-1DF8-B4D2-4FD4-552252381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127" y="643467"/>
            <a:ext cx="389974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321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161193911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3606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3" y="89457"/>
            <a:ext cx="3054066" cy="73843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80FD9-B8D6-DAE8-C63B-0F778493F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98" y="1187131"/>
            <a:ext cx="3535163" cy="4042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8EB1DF-BF66-F281-79FC-2BE113C97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953" y="1187130"/>
            <a:ext cx="3428204" cy="4042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8FF161-CC2C-C554-0868-5E35A6066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582" y="1187130"/>
            <a:ext cx="3282353" cy="4042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FA88C-686C-0AFB-FC94-C6D2497963D7}"/>
              </a:ext>
            </a:extLst>
          </p:cNvPr>
          <p:cNvSpPr txBox="1"/>
          <p:nvPr/>
        </p:nvSpPr>
        <p:spPr>
          <a:xfrm flipH="1">
            <a:off x="363257" y="5366738"/>
            <a:ext cx="3404503" cy="461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Ascaris</a:t>
            </a:r>
            <a:endParaRPr lang="en-US" sz="2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20301C-4A7D-11F0-0119-AF7953D4C372}"/>
              </a:ext>
            </a:extLst>
          </p:cNvPr>
          <p:cNvSpPr txBox="1"/>
          <p:nvPr/>
        </p:nvSpPr>
        <p:spPr>
          <a:xfrm flipH="1">
            <a:off x="8823856" y="5366736"/>
            <a:ext cx="313836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Whucheraria</a:t>
            </a:r>
            <a:endParaRPr lang="en-US" sz="24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7FFC60-37F3-6918-63B5-1DD538B2A430}"/>
              </a:ext>
            </a:extLst>
          </p:cNvPr>
          <p:cNvSpPr txBox="1"/>
          <p:nvPr/>
        </p:nvSpPr>
        <p:spPr>
          <a:xfrm flipH="1">
            <a:off x="4602952" y="5366737"/>
            <a:ext cx="3428203" cy="461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Ancylostoma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517929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A93F68-5D66-1604-1364-25EF3B48F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C32A0-EAFC-D4BD-E4F1-6B4FA886A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5099" y="3086860"/>
            <a:ext cx="8533216" cy="993473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ANNELIDA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F526D-887B-67B9-6E2E-2AAFAC8C6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452" y="4397221"/>
            <a:ext cx="3243863" cy="646171"/>
          </a:xfr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/>
              <a:t>RINGED WORM</a:t>
            </a:r>
          </a:p>
        </p:txBody>
      </p:sp>
    </p:spTree>
    <p:extLst>
      <p:ext uri="{BB962C8B-B14F-4D97-AF65-F5344CB8AC3E}">
        <p14:creationId xmlns:p14="http://schemas.microsoft.com/office/powerpoint/2010/main" val="41553610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6015898" cy="865154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HABIT AND HABITAT</a:t>
            </a:r>
          </a:p>
        </p:txBody>
      </p:sp>
    </p:spTree>
    <p:extLst>
      <p:ext uri="{BB962C8B-B14F-4D97-AF65-F5344CB8AC3E}">
        <p14:creationId xmlns:p14="http://schemas.microsoft.com/office/powerpoint/2010/main" val="32256880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5479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197110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5600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5098457" cy="6877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UNIQUE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541265-480C-0267-2576-5E125F7357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44" b="12048"/>
          <a:stretch/>
        </p:blipFill>
        <p:spPr>
          <a:xfrm>
            <a:off x="691631" y="2305127"/>
            <a:ext cx="3278879" cy="4463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317F3F-4D57-23B7-CDFC-9C055A4ED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766" y="2365591"/>
            <a:ext cx="3192701" cy="426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5D639D-06ED-BE38-9CF9-565F30826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724" y="2365591"/>
            <a:ext cx="3232094" cy="4177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6D82EE-D127-4B16-8DAC-EC9D46983A1D}"/>
              </a:ext>
            </a:extLst>
          </p:cNvPr>
          <p:cNvSpPr txBox="1"/>
          <p:nvPr/>
        </p:nvSpPr>
        <p:spPr>
          <a:xfrm>
            <a:off x="80102" y="996851"/>
            <a:ext cx="6635973" cy="5232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METAMERICALLY SEGMENTED BODY</a:t>
            </a:r>
          </a:p>
        </p:txBody>
      </p:sp>
    </p:spTree>
    <p:extLst>
      <p:ext uri="{BB962C8B-B14F-4D97-AF65-F5344CB8AC3E}">
        <p14:creationId xmlns:p14="http://schemas.microsoft.com/office/powerpoint/2010/main" val="38241245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9006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4"/>
            <a:ext cx="3799356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CIRCULATORY SYSTEM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595D1C-EEEE-BA2F-016F-B9146820C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5717"/>
          <a:stretch/>
        </p:blipFill>
        <p:spPr>
          <a:xfrm>
            <a:off x="9165963" y="1148914"/>
            <a:ext cx="2855390" cy="5646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00012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4"/>
            <a:ext cx="3030598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EXRETORY ORGAN</a:t>
            </a:r>
          </a:p>
        </p:txBody>
      </p:sp>
    </p:spTree>
    <p:extLst>
      <p:ext uri="{BB962C8B-B14F-4D97-AF65-F5344CB8AC3E}">
        <p14:creationId xmlns:p14="http://schemas.microsoft.com/office/powerpoint/2010/main" val="12417866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6"/>
            <a:ext cx="8851196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LOCOMOTORY STRUCTURES : MUSCLES AND SETAE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668CB-5F23-9558-E247-A6D661F7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337" y="1312592"/>
            <a:ext cx="4950465" cy="5314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99807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B98A1F-2A4A-DECD-3FDC-A0550A424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678" y="1179025"/>
            <a:ext cx="4342217" cy="567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A26D08-1E82-A4CF-DB93-1D02E0EB6A77}"/>
              </a:ext>
            </a:extLst>
          </p:cNvPr>
          <p:cNvSpPr txBox="1"/>
          <p:nvPr/>
        </p:nvSpPr>
        <p:spPr>
          <a:xfrm>
            <a:off x="247185" y="171155"/>
            <a:ext cx="7558669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LOCOMOTORY STRUCTURES : PARAPODIA</a:t>
            </a:r>
          </a:p>
        </p:txBody>
      </p:sp>
    </p:spTree>
    <p:extLst>
      <p:ext uri="{BB962C8B-B14F-4D97-AF65-F5344CB8AC3E}">
        <p14:creationId xmlns:p14="http://schemas.microsoft.com/office/powerpoint/2010/main" val="40650004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REPRODUCTION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FF058A-E385-A030-4A16-2AB7BDB9A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299" y="1512259"/>
            <a:ext cx="3362264" cy="5241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58260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6915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3" y="89457"/>
            <a:ext cx="3054066" cy="73843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A078C-AB97-53CE-701D-BC5251170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95" y="1072847"/>
            <a:ext cx="2905941" cy="453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15714C-FCA3-B73B-CDB5-677210A0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046" y="1072846"/>
            <a:ext cx="3131908" cy="4533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C6CB8F-D04E-2174-753C-C0092E374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238" y="1140466"/>
            <a:ext cx="3008511" cy="4465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15298D-E1AC-4F58-2FCE-FFB4D772196E}"/>
              </a:ext>
            </a:extLst>
          </p:cNvPr>
          <p:cNvSpPr txBox="1"/>
          <p:nvPr/>
        </p:nvSpPr>
        <p:spPr>
          <a:xfrm>
            <a:off x="596554" y="5785153"/>
            <a:ext cx="2867082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Pheretima</a:t>
            </a:r>
            <a:endParaRPr lang="en-US" sz="2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0756FE-78A5-01B7-E95E-7477607BE601}"/>
              </a:ext>
            </a:extLst>
          </p:cNvPr>
          <p:cNvSpPr txBox="1"/>
          <p:nvPr/>
        </p:nvSpPr>
        <p:spPr>
          <a:xfrm>
            <a:off x="4601192" y="5785153"/>
            <a:ext cx="2867083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Hirudinaria</a:t>
            </a:r>
            <a:endParaRPr lang="en-US" sz="24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BDC1A7-F186-B6E8-C299-CF83A6E11372}"/>
              </a:ext>
            </a:extLst>
          </p:cNvPr>
          <p:cNvSpPr txBox="1"/>
          <p:nvPr/>
        </p:nvSpPr>
        <p:spPr>
          <a:xfrm>
            <a:off x="8650951" y="5785153"/>
            <a:ext cx="2867083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Neries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2115332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21AAC4-11E0-76D5-3212-95C432E47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490" y="71411"/>
            <a:ext cx="5236113" cy="671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8606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B4ED8B-F511-C769-019B-D2601766A1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0099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C32A0-EAFC-D4BD-E4F1-6B4FA886A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229" y="2883989"/>
            <a:ext cx="11904751" cy="1348381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ARTHROPODA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F526D-887B-67B9-6E2E-2AAFAC8C6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736" y="4472217"/>
            <a:ext cx="9033205" cy="1043219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tx1"/>
                </a:solidFill>
              </a:rPr>
              <a:t>LARGEST PHYLUM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tx1"/>
                </a:solidFill>
              </a:rPr>
              <a:t>ARTHRO – JOINTED ; PODA- APPENDAGES</a:t>
            </a:r>
          </a:p>
        </p:txBody>
      </p:sp>
    </p:spTree>
    <p:extLst>
      <p:ext uri="{BB962C8B-B14F-4D97-AF65-F5344CB8AC3E}">
        <p14:creationId xmlns:p14="http://schemas.microsoft.com/office/powerpoint/2010/main" val="36440381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6015898" cy="865154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HABIT AND HABITAT</a:t>
            </a:r>
          </a:p>
        </p:txBody>
      </p:sp>
    </p:spTree>
    <p:extLst>
      <p:ext uri="{BB962C8B-B14F-4D97-AF65-F5344CB8AC3E}">
        <p14:creationId xmlns:p14="http://schemas.microsoft.com/office/powerpoint/2010/main" val="66888240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219211821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94596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86979B-92A7-D025-42F0-F26007E67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649" y="287229"/>
            <a:ext cx="3942228" cy="2523026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D6E837-1BAA-D102-71CD-5AA01C02A178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JOINTED APPENDAGES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68207-8ACD-8E76-ACAD-5D7076D5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420" y="3006197"/>
            <a:ext cx="3482601" cy="363240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5838286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A53423-B118-AA92-C874-20792F28B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CE044E-EA99-0DD1-6A2B-CDF92AE6E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37636" y="1078800"/>
            <a:ext cx="5562601" cy="4700397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6785D4-A302-AF97-6F2D-0A4B7DC16F13}"/>
              </a:ext>
            </a:extLst>
          </p:cNvPr>
          <p:cNvSpPr txBox="1"/>
          <p:nvPr/>
        </p:nvSpPr>
        <p:spPr>
          <a:xfrm>
            <a:off x="648931" y="2438400"/>
            <a:ext cx="4166509" cy="378541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BODY DIVISIONS</a:t>
            </a:r>
          </a:p>
        </p:txBody>
      </p:sp>
    </p:spTree>
    <p:extLst>
      <p:ext uri="{BB962C8B-B14F-4D97-AF65-F5344CB8AC3E}">
        <p14:creationId xmlns:p14="http://schemas.microsoft.com/office/powerpoint/2010/main" val="32218603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EFDDB4-3615-71EE-A7CC-354785A29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8D649-CEEE-374B-B936-4199CC156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916654"/>
            <a:ext cx="5449889" cy="3024688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068911-E604-1001-8E2B-1ECB5A940CBF}"/>
              </a:ext>
            </a:extLst>
          </p:cNvPr>
          <p:cNvSpPr txBox="1"/>
          <p:nvPr/>
        </p:nvSpPr>
        <p:spPr>
          <a:xfrm>
            <a:off x="648932" y="2423703"/>
            <a:ext cx="4166509" cy="378541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CHITINOUS EXOSKELETON</a:t>
            </a:r>
          </a:p>
        </p:txBody>
      </p:sp>
    </p:spTree>
    <p:extLst>
      <p:ext uri="{BB962C8B-B14F-4D97-AF65-F5344CB8AC3E}">
        <p14:creationId xmlns:p14="http://schemas.microsoft.com/office/powerpoint/2010/main" val="15717219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7935922" y="3318201"/>
            <a:ext cx="4060087" cy="315879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CIRCULATORY SYSTEM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DCD9FE-78B8-40B3-6543-AB0A27CD0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5" y="75260"/>
            <a:ext cx="3082281" cy="3562205"/>
          </a:xfrm>
          <a:prstGeom prst="rect">
            <a:avLst/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09BCD9-B608-AF7C-B5BB-1554F887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248" y="3847608"/>
            <a:ext cx="4914752" cy="2629392"/>
          </a:xfrm>
          <a:prstGeom prst="rect">
            <a:avLst/>
          </a:prstGeom>
          <a:effectLst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DA2F11-F07B-BFDA-570B-848A7990B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922" y="1608847"/>
            <a:ext cx="4165580" cy="1400530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</p:spTree>
    <p:extLst>
      <p:ext uri="{BB962C8B-B14F-4D97-AF65-F5344CB8AC3E}">
        <p14:creationId xmlns:p14="http://schemas.microsoft.com/office/powerpoint/2010/main" val="292065227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4" y="171154"/>
            <a:ext cx="3579712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EXRETORY ORGANS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E5E0E8-080D-F6AA-6E3D-DCE5346FEC66}"/>
              </a:ext>
            </a:extLst>
          </p:cNvPr>
          <p:cNvGraphicFramePr>
            <a:graphicFrameLocks noGrp="1"/>
          </p:cNvGraphicFramePr>
          <p:nvPr/>
        </p:nvGraphicFramePr>
        <p:xfrm>
          <a:off x="247184" y="1878811"/>
          <a:ext cx="8851198" cy="25816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5599">
                  <a:extLst>
                    <a:ext uri="{9D8B030D-6E8A-4147-A177-3AD203B41FA5}">
                      <a16:colId xmlns:a16="http://schemas.microsoft.com/office/drawing/2014/main" val="3209478737"/>
                    </a:ext>
                  </a:extLst>
                </a:gridCol>
                <a:gridCol w="4425599">
                  <a:extLst>
                    <a:ext uri="{9D8B030D-6E8A-4147-A177-3AD203B41FA5}">
                      <a16:colId xmlns:a16="http://schemas.microsoft.com/office/drawing/2014/main" val="4009899289"/>
                    </a:ext>
                  </a:extLst>
                </a:gridCol>
              </a:tblGrid>
              <a:tr h="1290839">
                <a:tc>
                  <a:txBody>
                    <a:bodyPr/>
                    <a:lstStyle/>
                    <a:p>
                      <a:r>
                        <a:rPr lang="en-US" sz="2800" b="1" dirty="0" err="1"/>
                        <a:t>Malpighian</a:t>
                      </a:r>
                      <a:r>
                        <a:rPr lang="en-US" sz="2800" b="1" dirty="0"/>
                        <a:t> tubules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22995"/>
                  </a:ext>
                </a:extLst>
              </a:tr>
              <a:tr h="1290839">
                <a:tc>
                  <a:txBody>
                    <a:bodyPr/>
                    <a:lstStyle/>
                    <a:p>
                      <a:r>
                        <a:rPr lang="en-US" sz="2800" b="1" dirty="0"/>
                        <a:t>Green / Antennal gland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719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1257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5"/>
            <a:ext cx="4120376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RESPIRATORY ORGANS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0D678F8-53A8-7D89-2134-66FBFC93EA5E}"/>
              </a:ext>
            </a:extLst>
          </p:cNvPr>
          <p:cNvGraphicFramePr>
            <a:graphicFrameLocks noGrp="1"/>
          </p:cNvGraphicFramePr>
          <p:nvPr/>
        </p:nvGraphicFramePr>
        <p:xfrm>
          <a:off x="247185" y="1275631"/>
          <a:ext cx="8105476" cy="4316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2738">
                  <a:extLst>
                    <a:ext uri="{9D8B030D-6E8A-4147-A177-3AD203B41FA5}">
                      <a16:colId xmlns:a16="http://schemas.microsoft.com/office/drawing/2014/main" val="3209478737"/>
                    </a:ext>
                  </a:extLst>
                </a:gridCol>
                <a:gridCol w="4052738">
                  <a:extLst>
                    <a:ext uri="{9D8B030D-6E8A-4147-A177-3AD203B41FA5}">
                      <a16:colId xmlns:a16="http://schemas.microsoft.com/office/drawing/2014/main" val="4009899289"/>
                    </a:ext>
                  </a:extLst>
                </a:gridCol>
              </a:tblGrid>
              <a:tr h="1079219">
                <a:tc>
                  <a:txBody>
                    <a:bodyPr/>
                    <a:lstStyle/>
                    <a:p>
                      <a:r>
                        <a:rPr lang="en-US" sz="2800" b="1" dirty="0"/>
                        <a:t>Tracheal system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22995"/>
                  </a:ext>
                </a:extLst>
              </a:tr>
              <a:tr h="1079219">
                <a:tc>
                  <a:txBody>
                    <a:bodyPr/>
                    <a:lstStyle/>
                    <a:p>
                      <a:r>
                        <a:rPr lang="en-US" sz="2800" b="1" dirty="0"/>
                        <a:t>Book lungs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719739"/>
                  </a:ext>
                </a:extLst>
              </a:tr>
              <a:tr h="1079219">
                <a:tc>
                  <a:txBody>
                    <a:bodyPr/>
                    <a:lstStyle/>
                    <a:p>
                      <a:r>
                        <a:rPr lang="en-US" sz="2800" b="1" dirty="0"/>
                        <a:t>Book gills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1635"/>
                  </a:ext>
                </a:extLst>
              </a:tr>
              <a:tr h="1079219">
                <a:tc>
                  <a:txBody>
                    <a:bodyPr/>
                    <a:lstStyle/>
                    <a:p>
                      <a:r>
                        <a:rPr lang="en-US" sz="2800" b="1" dirty="0"/>
                        <a:t>Gills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7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88885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08837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247185" y="171155"/>
            <a:ext cx="3452992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NERVOUS SYSTEM</a:t>
            </a:r>
          </a:p>
        </p:txBody>
      </p:sp>
    </p:spTree>
    <p:extLst>
      <p:ext uri="{BB962C8B-B14F-4D97-AF65-F5344CB8AC3E}">
        <p14:creationId xmlns:p14="http://schemas.microsoft.com/office/powerpoint/2010/main" val="58096476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487B8B7-BF9C-B8A3-8404-438DE383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93EC87-6CB7-63AC-64A3-027C84CE3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794" y="647699"/>
            <a:ext cx="4192703" cy="268333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SENSORY ORGANS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7F43F-CC49-7877-C83A-7EFE55465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31" y="3526971"/>
            <a:ext cx="4252229" cy="27214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9938408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82164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287857147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3" y="89457"/>
            <a:ext cx="3054066" cy="73843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29A9F-7B85-74BF-7B23-144EF00D1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930" y="697038"/>
            <a:ext cx="6296637" cy="600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978459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4C2B4B-3097-5FEE-13D3-9D833BDBD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82" r="15666" b="-2"/>
          <a:stretch/>
        </p:blipFill>
        <p:spPr>
          <a:xfrm flipH="1"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6503C5-B532-64EF-EB48-BBA12FF32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37" r="10891" b="2"/>
          <a:stretch/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A7F71A-BE49-530F-DF8E-CF9B8A122C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37" r="23736" b="1"/>
          <a:stretch/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55A319-643E-2C77-4A4E-E4E400456A6B}"/>
              </a:ext>
            </a:extLst>
          </p:cNvPr>
          <p:cNvSpPr txBox="1"/>
          <p:nvPr/>
        </p:nvSpPr>
        <p:spPr>
          <a:xfrm>
            <a:off x="509457" y="375012"/>
            <a:ext cx="3826377" cy="8309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dirty="0"/>
              <a:t>Economically important Insects</a:t>
            </a:r>
          </a:p>
        </p:txBody>
      </p:sp>
    </p:spTree>
    <p:extLst>
      <p:ext uri="{BB962C8B-B14F-4D97-AF65-F5344CB8AC3E}">
        <p14:creationId xmlns:p14="http://schemas.microsoft.com/office/powerpoint/2010/main" val="34000936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692E5F-7253-60B5-7598-1D3587479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685034"/>
            <a:ext cx="5449889" cy="3487928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4AE78-3067-4A03-AEB8-B8F505968E24}"/>
              </a:ext>
            </a:extLst>
          </p:cNvPr>
          <p:cNvSpPr txBox="1"/>
          <p:nvPr/>
        </p:nvSpPr>
        <p:spPr>
          <a:xfrm>
            <a:off x="466288" y="655894"/>
            <a:ext cx="4166509" cy="5477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6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VECTORS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Mosquitoes</a:t>
            </a:r>
          </a:p>
        </p:txBody>
      </p:sp>
    </p:spTree>
    <p:extLst>
      <p:ext uri="{BB962C8B-B14F-4D97-AF65-F5344CB8AC3E}">
        <p14:creationId xmlns:p14="http://schemas.microsoft.com/office/powerpoint/2010/main" val="375401554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75ECB4-79DB-EBD5-C863-A25B85A68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685034"/>
            <a:ext cx="5449889" cy="3487928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67887A-B67D-E7E7-AA55-D41A9D9ED847}"/>
              </a:ext>
            </a:extLst>
          </p:cNvPr>
          <p:cNvSpPr txBox="1"/>
          <p:nvPr/>
        </p:nvSpPr>
        <p:spPr>
          <a:xfrm>
            <a:off x="520355" y="402458"/>
            <a:ext cx="4166509" cy="59334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6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Gregarious pest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Locusta</a:t>
            </a:r>
            <a:endParaRPr lang="en-US" sz="36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190140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EE443A-714F-B798-7274-51652554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685034"/>
            <a:ext cx="5449889" cy="3487928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1A7A90-D061-E10F-EBE4-D959C89A1B5B}"/>
              </a:ext>
            </a:extLst>
          </p:cNvPr>
          <p:cNvSpPr txBox="1"/>
          <p:nvPr/>
        </p:nvSpPr>
        <p:spPr>
          <a:xfrm>
            <a:off x="413756" y="297533"/>
            <a:ext cx="4166509" cy="5776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6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Living fossils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Limulus</a:t>
            </a:r>
          </a:p>
        </p:txBody>
      </p:sp>
    </p:spTree>
    <p:extLst>
      <p:ext uri="{BB962C8B-B14F-4D97-AF65-F5344CB8AC3E}">
        <p14:creationId xmlns:p14="http://schemas.microsoft.com/office/powerpoint/2010/main" val="269004614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A6FCE0-666C-7C70-844B-D2C0777EDD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7628" b="4482"/>
          <a:stretch/>
        </p:blipFill>
        <p:spPr>
          <a:xfrm>
            <a:off x="-1" y="10"/>
            <a:ext cx="12125305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C32A0-EAFC-D4BD-E4F1-6B4FA886A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MOLLUSCA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F526D-887B-67B9-6E2E-2AAFAC8C6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Second LARGEST PHYLUM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SOFT BODIED ANIMAL</a:t>
            </a:r>
          </a:p>
        </p:txBody>
      </p:sp>
    </p:spTree>
    <p:extLst>
      <p:ext uri="{BB962C8B-B14F-4D97-AF65-F5344CB8AC3E}">
        <p14:creationId xmlns:p14="http://schemas.microsoft.com/office/powerpoint/2010/main" val="6161403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58" y="4542502"/>
            <a:ext cx="9186063" cy="1189985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r>
              <a:rPr lang="en-US" sz="6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FCA79-C30C-B6B7-3F68-AEADED452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6" b="-1"/>
          <a:stretch/>
        </p:blipFill>
        <p:spPr>
          <a:xfrm>
            <a:off x="635458" y="640080"/>
            <a:ext cx="5602986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CE9CE5-A3C8-BAEE-73F6-D333114ED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92" b="2"/>
          <a:stretch/>
        </p:blipFill>
        <p:spPr>
          <a:xfrm>
            <a:off x="6389321" y="640080"/>
            <a:ext cx="3432201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53336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45782680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27012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2BFBF-5B70-5BAA-93D9-60352D263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685033"/>
            <a:ext cx="5449889" cy="3709641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CE933A-509D-7EFC-42D7-C2F645991BC3}"/>
              </a:ext>
            </a:extLst>
          </p:cNvPr>
          <p:cNvSpPr txBox="1"/>
          <p:nvPr/>
        </p:nvSpPr>
        <p:spPr>
          <a:xfrm>
            <a:off x="648931" y="2438400"/>
            <a:ext cx="4436701" cy="410871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b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SOFT UNSEGMENTED BODY, USUALY COVERED BY CALCAREOUS SHELL</a:t>
            </a:r>
          </a:p>
        </p:txBody>
      </p:sp>
    </p:spTree>
    <p:extLst>
      <p:ext uri="{BB962C8B-B14F-4D97-AF65-F5344CB8AC3E}">
        <p14:creationId xmlns:p14="http://schemas.microsoft.com/office/powerpoint/2010/main" val="193634696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AE60A00-19D1-1E71-DB15-90901F5EF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646112" y="2171189"/>
            <a:ext cx="4165146" cy="429322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BODY DIVISIONS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Head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Muscular foot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Visceral mass/ hump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580E3-1AB5-2F0D-16AD-AA63620AB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0" y="3169565"/>
            <a:ext cx="5449471" cy="2915466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9E39D-9CA4-5E50-84BD-258DA8292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783" y="86427"/>
            <a:ext cx="4316057" cy="328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540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994F761-2D80-A006-093B-E6157E72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2ED42D-CD62-DEAE-5DFB-72E096EE5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992" y="1358041"/>
            <a:ext cx="5449889" cy="4141915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648931" y="2438401"/>
            <a:ext cx="4166509" cy="418474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MANTLE AND MANTLE CAVITY</a:t>
            </a:r>
          </a:p>
        </p:txBody>
      </p:sp>
    </p:spTree>
    <p:extLst>
      <p:ext uri="{BB962C8B-B14F-4D97-AF65-F5344CB8AC3E}">
        <p14:creationId xmlns:p14="http://schemas.microsoft.com/office/powerpoint/2010/main" val="42292568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7986154" y="3495763"/>
            <a:ext cx="4029646" cy="288239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RESPIRATION AND EXCRETION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27BCF8-BD6C-CFFD-E02A-9830FB565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086" y="1426543"/>
            <a:ext cx="4968004" cy="3831257"/>
          </a:xfrm>
          <a:prstGeom prst="rect">
            <a:avLst/>
          </a:prstGeom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CB65F9A-192F-2B7C-B80E-7A9D3573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5151" y="2075832"/>
            <a:ext cx="4029646" cy="1266339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</p:spTree>
    <p:extLst>
      <p:ext uri="{BB962C8B-B14F-4D97-AF65-F5344CB8AC3E}">
        <p14:creationId xmlns:p14="http://schemas.microsoft.com/office/powerpoint/2010/main" val="406679803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543280-6EAE-3A36-B734-6CD31E7D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016" y="1951463"/>
            <a:ext cx="3734993" cy="155441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1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8261016" y="3696545"/>
            <a:ext cx="3646101" cy="239945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CIRCULATORY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C8082-5F2A-5252-E68F-81903296FB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0" t="1654" r="809"/>
          <a:stretch/>
        </p:blipFill>
        <p:spPr>
          <a:xfrm>
            <a:off x="284883" y="1073824"/>
            <a:ext cx="7815411" cy="49532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558200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CB473A-8281-CC85-79BC-3EECBE748417}"/>
              </a:ext>
            </a:extLst>
          </p:cNvPr>
          <p:cNvSpPr txBox="1"/>
          <p:nvPr/>
        </p:nvSpPr>
        <p:spPr>
          <a:xfrm>
            <a:off x="348560" y="1260932"/>
            <a:ext cx="2202704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RADULA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0A66D5-7D97-5CE3-9453-6DA95BFF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0" y="368239"/>
            <a:ext cx="4171063" cy="696196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0A274-D709-4BD4-BF6C-B96C58B17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386" y="193405"/>
            <a:ext cx="4730635" cy="3235595"/>
          </a:xfrm>
          <a:prstGeom prst="rect">
            <a:avLst/>
          </a:prstGeom>
        </p:spPr>
      </p:pic>
      <p:sp>
        <p:nvSpPr>
          <p:cNvPr id="6" name="Arrow: Bent 5">
            <a:extLst>
              <a:ext uri="{FF2B5EF4-FFF2-40B4-BE49-F238E27FC236}">
                <a16:creationId xmlns:a16="http://schemas.microsoft.com/office/drawing/2014/main" id="{2559A430-B8EF-D058-6CD4-F58768BC8D72}"/>
              </a:ext>
            </a:extLst>
          </p:cNvPr>
          <p:cNvSpPr/>
          <p:nvPr/>
        </p:nvSpPr>
        <p:spPr>
          <a:xfrm flipH="1" flipV="1">
            <a:off x="7864988" y="4501038"/>
            <a:ext cx="1013746" cy="1093425"/>
          </a:xfrm>
          <a:prstGeom prst="bentArrow">
            <a:avLst>
              <a:gd name="adj1" fmla="val 19214"/>
              <a:gd name="adj2" fmla="val 9607"/>
              <a:gd name="adj3" fmla="val 50000"/>
              <a:gd name="adj4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8AC62D-B2DD-BD72-2961-18F680DF3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386" y="3824697"/>
            <a:ext cx="4798219" cy="3006270"/>
          </a:xfrm>
          <a:prstGeom prst="rect">
            <a:avLst/>
          </a:prstGeom>
        </p:spPr>
      </p:pic>
      <p:sp>
        <p:nvSpPr>
          <p:cNvPr id="16" name="Arrow: Down 15">
            <a:extLst>
              <a:ext uri="{FF2B5EF4-FFF2-40B4-BE49-F238E27FC236}">
                <a16:creationId xmlns:a16="http://schemas.microsoft.com/office/drawing/2014/main" id="{135443C6-F939-F1A1-4674-EA66F7353379}"/>
              </a:ext>
            </a:extLst>
          </p:cNvPr>
          <p:cNvSpPr/>
          <p:nvPr/>
        </p:nvSpPr>
        <p:spPr>
          <a:xfrm rot="2046115">
            <a:off x="9393173" y="2230829"/>
            <a:ext cx="267863" cy="2708459"/>
          </a:xfrm>
          <a:prstGeom prst="downArrow">
            <a:avLst>
              <a:gd name="adj1" fmla="val 27141"/>
              <a:gd name="adj2" fmla="val 152420"/>
            </a:avLst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9716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7977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16" y="4542503"/>
            <a:ext cx="8486809" cy="1179870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3D9F36-58FC-B1F4-FD8A-823E4E0FC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95" r="1" b="4539"/>
          <a:stretch/>
        </p:blipFill>
        <p:spPr>
          <a:xfrm>
            <a:off x="635459" y="727112"/>
            <a:ext cx="8964154" cy="35157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510316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3" y="89457"/>
            <a:ext cx="3054066" cy="73843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29A9F-7B85-74BF-7B23-144EF00D19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15038" y="697038"/>
            <a:ext cx="5782420" cy="600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816481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7F397-E794-8815-53B6-8C8434D60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41" r="8741"/>
          <a:stretch/>
        </p:blipFill>
        <p:spPr>
          <a:xfrm>
            <a:off x="267496" y="26460"/>
            <a:ext cx="4037011" cy="2541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C6636C-16B9-D8BB-77CF-467695B9D8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28" r="8828"/>
          <a:stretch/>
        </p:blipFill>
        <p:spPr>
          <a:xfrm>
            <a:off x="6351842" y="0"/>
            <a:ext cx="4037010" cy="25681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9F19A1-7F7D-29E0-FEEA-A71F48F1A7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70" r="7173" b="1"/>
          <a:stretch/>
        </p:blipFill>
        <p:spPr>
          <a:xfrm>
            <a:off x="319652" y="3429000"/>
            <a:ext cx="3984855" cy="24929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3E13A9-7E58-3A60-5AEB-39CC0ECE6E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26" r="12629" b="4"/>
          <a:stretch/>
        </p:blipFill>
        <p:spPr>
          <a:xfrm>
            <a:off x="6323010" y="3479639"/>
            <a:ext cx="3896268" cy="24929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8A2E4F-8B4B-5784-F936-BB815525D01E}"/>
              </a:ext>
            </a:extLst>
          </p:cNvPr>
          <p:cNvSpPr txBox="1"/>
          <p:nvPr/>
        </p:nvSpPr>
        <p:spPr>
          <a:xfrm>
            <a:off x="263264" y="2685740"/>
            <a:ext cx="4097629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Sepia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B22121-C3D8-C8F4-4DBA-C62DC582AD04}"/>
              </a:ext>
            </a:extLst>
          </p:cNvPr>
          <p:cNvSpPr txBox="1"/>
          <p:nvPr/>
        </p:nvSpPr>
        <p:spPr>
          <a:xfrm>
            <a:off x="6430565" y="2728053"/>
            <a:ext cx="3896268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Aplysia</a:t>
            </a:r>
            <a:endParaRPr lang="en-US" sz="24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34A62A-5CA7-5EE5-F91F-0217920B8B9B}"/>
              </a:ext>
            </a:extLst>
          </p:cNvPr>
          <p:cNvSpPr txBox="1"/>
          <p:nvPr/>
        </p:nvSpPr>
        <p:spPr>
          <a:xfrm>
            <a:off x="6323010" y="6096000"/>
            <a:ext cx="3896268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Octopus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C93B0-6697-3F4C-D7D5-08B7D67B12AB}"/>
              </a:ext>
            </a:extLst>
          </p:cNvPr>
          <p:cNvSpPr txBox="1"/>
          <p:nvPr/>
        </p:nvSpPr>
        <p:spPr>
          <a:xfrm>
            <a:off x="270126" y="6100789"/>
            <a:ext cx="4097629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Loligo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28672842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7F397-E794-8815-53B6-8C8434D60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3" r="10313"/>
          <a:stretch/>
        </p:blipFill>
        <p:spPr>
          <a:xfrm>
            <a:off x="126318" y="0"/>
            <a:ext cx="4097629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C6636C-16B9-D8BB-77CF-467695B9D8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3" r="9662" b="4"/>
          <a:stretch/>
        </p:blipFill>
        <p:spPr>
          <a:xfrm>
            <a:off x="6437295" y="2"/>
            <a:ext cx="3902927" cy="26526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9F19A1-7F7D-29E0-FEEA-A71F48F1A7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0" r="470"/>
          <a:stretch/>
        </p:blipFill>
        <p:spPr>
          <a:xfrm>
            <a:off x="152924" y="3590354"/>
            <a:ext cx="4071023" cy="26580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3E13A9-7E58-3A60-5AEB-39CC0ECE6E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13" r="10313"/>
          <a:stretch/>
        </p:blipFill>
        <p:spPr>
          <a:xfrm>
            <a:off x="6437296" y="3590354"/>
            <a:ext cx="3902926" cy="26580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C3411C-A42A-B817-8638-80CD6F7B33B8}"/>
              </a:ext>
            </a:extLst>
          </p:cNvPr>
          <p:cNvSpPr txBox="1"/>
          <p:nvPr/>
        </p:nvSpPr>
        <p:spPr>
          <a:xfrm>
            <a:off x="152923" y="2830481"/>
            <a:ext cx="4097629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Pila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065DD-387B-65F1-8692-B8B4E6B646DA}"/>
              </a:ext>
            </a:extLst>
          </p:cNvPr>
          <p:cNvSpPr txBox="1"/>
          <p:nvPr/>
        </p:nvSpPr>
        <p:spPr>
          <a:xfrm>
            <a:off x="6437296" y="2805981"/>
            <a:ext cx="3902926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Chaetopleura</a:t>
            </a:r>
            <a:endParaRPr lang="en-US" sz="2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8F99D9-38DD-F6E7-036A-5C3AE55464DA}"/>
              </a:ext>
            </a:extLst>
          </p:cNvPr>
          <p:cNvSpPr txBox="1"/>
          <p:nvPr/>
        </p:nvSpPr>
        <p:spPr>
          <a:xfrm>
            <a:off x="6437295" y="6340272"/>
            <a:ext cx="3902926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Dentalium</a:t>
            </a:r>
            <a:endParaRPr lang="en-US" sz="2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5BAE49-D566-F482-72A3-D9F88BB45DFE}"/>
              </a:ext>
            </a:extLst>
          </p:cNvPr>
          <p:cNvSpPr txBox="1"/>
          <p:nvPr/>
        </p:nvSpPr>
        <p:spPr>
          <a:xfrm>
            <a:off x="139620" y="6343448"/>
            <a:ext cx="4097629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Pinctada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94662851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97826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53900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B4ED8B-F511-C769-019B-D2601766A1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21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C32A0-EAFC-D4BD-E4F1-6B4FA886A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PHYLUM : ECHINODERMATA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F526D-887B-67B9-6E2E-2AAFAC8C6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</a:rPr>
              <a:t>Spiny bodied animals</a:t>
            </a:r>
          </a:p>
        </p:txBody>
      </p:sp>
    </p:spTree>
    <p:extLst>
      <p:ext uri="{BB962C8B-B14F-4D97-AF65-F5344CB8AC3E}">
        <p14:creationId xmlns:p14="http://schemas.microsoft.com/office/powerpoint/2010/main" val="337493340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6015898" cy="865154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HABIT AND HABITAT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18838E-69F1-54C2-2BEB-5162D6E03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134" y="1638891"/>
            <a:ext cx="5068734" cy="380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2382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BASIC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6894B-6437-C105-3DA3-55AEF367C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841" y="1616230"/>
            <a:ext cx="5332649" cy="442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884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69136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E933A-509D-7EFC-42D7-C2F645991BC3}"/>
              </a:ext>
            </a:extLst>
          </p:cNvPr>
          <p:cNvSpPr txBox="1"/>
          <p:nvPr/>
        </p:nvSpPr>
        <p:spPr>
          <a:xfrm>
            <a:off x="648930" y="2438400"/>
            <a:ext cx="6188189" cy="37854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SPINY BODY/SKIN,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ENOSKELETON OF CALCAREOUS OSSICLES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2BFBF-5B70-5BAA-93D9-60352D263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69" r="12490" b="-1"/>
          <a:stretch/>
        </p:blipFill>
        <p:spPr>
          <a:xfrm>
            <a:off x="6837119" y="-1"/>
            <a:ext cx="5288484" cy="6661499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889010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5447069" cy="781532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2BFBF-5B70-5BAA-93D9-60352D263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79" b="17527"/>
          <a:stretch/>
        </p:blipFill>
        <p:spPr>
          <a:xfrm>
            <a:off x="6554021" y="122392"/>
            <a:ext cx="3794645" cy="3082480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CE933A-509D-7EFC-42D7-C2F645991BC3}"/>
              </a:ext>
            </a:extLst>
          </p:cNvPr>
          <p:cNvSpPr txBox="1"/>
          <p:nvPr/>
        </p:nvSpPr>
        <p:spPr>
          <a:xfrm>
            <a:off x="648930" y="1663632"/>
            <a:ext cx="5447069" cy="474280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b="1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Digestive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F05B0-EEA7-6FC7-D51E-1859C8A01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022" y="3297829"/>
            <a:ext cx="3794646" cy="310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431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03" y="215793"/>
            <a:ext cx="6188190" cy="88290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E933A-509D-7EFC-42D7-C2F645991BC3}"/>
              </a:ext>
            </a:extLst>
          </p:cNvPr>
          <p:cNvSpPr txBox="1"/>
          <p:nvPr/>
        </p:nvSpPr>
        <p:spPr>
          <a:xfrm>
            <a:off x="556004" y="1314830"/>
            <a:ext cx="6188189" cy="532737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457200" indent="-4572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WATER VASCULAR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2BFBF-5B70-5BAA-93D9-60352D263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86" r="25786"/>
          <a:stretch/>
        </p:blipFill>
        <p:spPr>
          <a:xfrm>
            <a:off x="7096230" y="79412"/>
            <a:ext cx="5095769" cy="660287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8537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73399E-5E06-1EEA-9508-7ABD222760D6}"/>
              </a:ext>
            </a:extLst>
          </p:cNvPr>
          <p:cNvSpPr txBox="1"/>
          <p:nvPr/>
        </p:nvSpPr>
        <p:spPr>
          <a:xfrm>
            <a:off x="562238" y="1190308"/>
            <a:ext cx="5283704" cy="541866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LOCOMOTORY ORGAN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967A8F-0167-A22F-FB28-EACCCC5FA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428" y="1144690"/>
            <a:ext cx="4519061" cy="54186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E3D47D4-6B53-51CF-159D-6984843E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238" y="187812"/>
            <a:ext cx="5283704" cy="724561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</p:spTree>
    <p:extLst>
      <p:ext uri="{BB962C8B-B14F-4D97-AF65-F5344CB8AC3E}">
        <p14:creationId xmlns:p14="http://schemas.microsoft.com/office/powerpoint/2010/main" val="157880471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606C23-B933-73B6-3FF5-24034B75A73C}"/>
              </a:ext>
            </a:extLst>
          </p:cNvPr>
          <p:cNvSpPr txBox="1"/>
          <p:nvPr/>
        </p:nvSpPr>
        <p:spPr>
          <a:xfrm>
            <a:off x="513764" y="337916"/>
            <a:ext cx="4428253" cy="57445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EXCRETORY SYSTEM??</a:t>
            </a:r>
          </a:p>
        </p:txBody>
      </p:sp>
    </p:spTree>
    <p:extLst>
      <p:ext uri="{BB962C8B-B14F-4D97-AF65-F5344CB8AC3E}">
        <p14:creationId xmlns:p14="http://schemas.microsoft.com/office/powerpoint/2010/main" val="180149721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13018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2" y="89458"/>
            <a:ext cx="4583135" cy="84825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77831718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2A1D-0279-1776-4736-A0E28654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3" y="89457"/>
            <a:ext cx="3054066" cy="738437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93337552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7F397-E794-8815-53B6-8C8434D60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2" r="4242"/>
          <a:stretch/>
        </p:blipFill>
        <p:spPr>
          <a:xfrm>
            <a:off x="652797" y="643467"/>
            <a:ext cx="3061646" cy="2017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3E13A9-7E58-3A60-5AEB-39CC0ECE6E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74" r="4874"/>
          <a:stretch/>
        </p:blipFill>
        <p:spPr>
          <a:xfrm>
            <a:off x="8413956" y="650498"/>
            <a:ext cx="2923118" cy="20105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9A87BC-C198-3FC5-E073-1CB21C00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60" y="3748195"/>
            <a:ext cx="2824721" cy="1996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9F19A1-7F7D-29E0-FEEA-A71F48F1A7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00" b="4800"/>
          <a:stretch/>
        </p:blipFill>
        <p:spPr>
          <a:xfrm>
            <a:off x="4381676" y="2123776"/>
            <a:ext cx="3252903" cy="26245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C6636C-16B9-D8BB-77CF-467695B9D8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906" r="8906"/>
          <a:stretch/>
        </p:blipFill>
        <p:spPr>
          <a:xfrm>
            <a:off x="8416957" y="3755225"/>
            <a:ext cx="3046024" cy="19217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756ED5-57DD-1DC7-8C67-6E9AB4AE5D62}"/>
              </a:ext>
            </a:extLst>
          </p:cNvPr>
          <p:cNvSpPr txBox="1"/>
          <p:nvPr/>
        </p:nvSpPr>
        <p:spPr>
          <a:xfrm>
            <a:off x="652797" y="272566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Asterias</a:t>
            </a:r>
            <a:endParaRPr lang="en-US" sz="2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F341DA-909C-5E07-909E-A00A3F0FA810}"/>
              </a:ext>
            </a:extLst>
          </p:cNvPr>
          <p:cNvSpPr txBox="1"/>
          <p:nvPr/>
        </p:nvSpPr>
        <p:spPr>
          <a:xfrm>
            <a:off x="679850" y="575286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Echinus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13573A-3166-D239-6680-0D9387D10748}"/>
              </a:ext>
            </a:extLst>
          </p:cNvPr>
          <p:cNvSpPr txBox="1"/>
          <p:nvPr/>
        </p:nvSpPr>
        <p:spPr>
          <a:xfrm>
            <a:off x="8380334" y="2711523"/>
            <a:ext cx="239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Cucumaria</a:t>
            </a:r>
            <a:endParaRPr lang="en-US" sz="2400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A9300B-45C7-02C4-12F3-A02DFFA84F9E}"/>
              </a:ext>
            </a:extLst>
          </p:cNvPr>
          <p:cNvSpPr txBox="1"/>
          <p:nvPr/>
        </p:nvSpPr>
        <p:spPr>
          <a:xfrm>
            <a:off x="16080818" y="-329822"/>
            <a:ext cx="239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Cucumaria</a:t>
            </a:r>
            <a:endParaRPr lang="en-US" sz="2400" i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8D80F7-1E43-5FF1-E583-D2215D11CE9F}"/>
              </a:ext>
            </a:extLst>
          </p:cNvPr>
          <p:cNvSpPr txBox="1"/>
          <p:nvPr/>
        </p:nvSpPr>
        <p:spPr>
          <a:xfrm>
            <a:off x="8362569" y="5781688"/>
            <a:ext cx="239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Ophuira</a:t>
            </a:r>
            <a:endParaRPr lang="en-US" sz="2400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C5D657-C024-6776-F34E-25917D3AFBAC}"/>
              </a:ext>
            </a:extLst>
          </p:cNvPr>
          <p:cNvSpPr txBox="1"/>
          <p:nvPr/>
        </p:nvSpPr>
        <p:spPr>
          <a:xfrm>
            <a:off x="4332201" y="4874129"/>
            <a:ext cx="239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Antedone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52150423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06009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29" r="-1" b="25867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36916" y="4854346"/>
            <a:ext cx="10407602" cy="868026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PHYLUM: HEMICHORDATA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0BB9B1-DA08-DDA0-BF1D-9C7CEE44B251}"/>
              </a:ext>
            </a:extLst>
          </p:cNvPr>
          <p:cNvSpPr txBox="1"/>
          <p:nvPr/>
        </p:nvSpPr>
        <p:spPr>
          <a:xfrm>
            <a:off x="636917" y="5722374"/>
            <a:ext cx="10407602" cy="48792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Marine cylindrical worms</a:t>
            </a:r>
          </a:p>
        </p:txBody>
      </p:sp>
    </p:spTree>
    <p:extLst>
      <p:ext uri="{BB962C8B-B14F-4D97-AF65-F5344CB8AC3E}">
        <p14:creationId xmlns:p14="http://schemas.microsoft.com/office/powerpoint/2010/main" val="159482969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9746674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SYSTEMATIC POSITION OF HEMICHORDATES</a:t>
            </a:r>
          </a:p>
        </p:txBody>
      </p:sp>
    </p:spTree>
    <p:extLst>
      <p:ext uri="{BB962C8B-B14F-4D97-AF65-F5344CB8AC3E}">
        <p14:creationId xmlns:p14="http://schemas.microsoft.com/office/powerpoint/2010/main" val="93122235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725" y="352786"/>
            <a:ext cx="5429801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HABIT AND HABITAT</a:t>
            </a:r>
          </a:p>
        </p:txBody>
      </p:sp>
    </p:spTree>
    <p:extLst>
      <p:ext uri="{BB962C8B-B14F-4D97-AF65-F5344CB8AC3E}">
        <p14:creationId xmlns:p14="http://schemas.microsoft.com/office/powerpoint/2010/main" val="253805062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4154168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294029664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156017" y="639905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15" y="965141"/>
            <a:ext cx="2935082" cy="49329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508418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4997" y="796183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28" y="796183"/>
            <a:ext cx="3437897" cy="519337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63281-9184-83E0-5546-2A0F9D06E11A}"/>
              </a:ext>
            </a:extLst>
          </p:cNvPr>
          <p:cNvSpPr txBox="1"/>
          <p:nvPr/>
        </p:nvSpPr>
        <p:spPr>
          <a:xfrm>
            <a:off x="4834997" y="2778550"/>
            <a:ext cx="317360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BODY DIVISIONS</a:t>
            </a:r>
          </a:p>
        </p:txBody>
      </p:sp>
    </p:spTree>
    <p:extLst>
      <p:ext uri="{BB962C8B-B14F-4D97-AF65-F5344CB8AC3E}">
        <p14:creationId xmlns:p14="http://schemas.microsoft.com/office/powerpoint/2010/main" val="305406477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4997" y="796183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28" y="796183"/>
            <a:ext cx="3437897" cy="519337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63281-9184-83E0-5546-2A0F9D06E11A}"/>
              </a:ext>
            </a:extLst>
          </p:cNvPr>
          <p:cNvSpPr txBox="1"/>
          <p:nvPr/>
        </p:nvSpPr>
        <p:spPr>
          <a:xfrm>
            <a:off x="4834997" y="2778551"/>
            <a:ext cx="400994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EXCRETORY ORGAN</a:t>
            </a:r>
          </a:p>
        </p:txBody>
      </p:sp>
    </p:spTree>
    <p:extLst>
      <p:ext uri="{BB962C8B-B14F-4D97-AF65-F5344CB8AC3E}">
        <p14:creationId xmlns:p14="http://schemas.microsoft.com/office/powerpoint/2010/main" val="401909340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4997" y="796183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28" y="796183"/>
            <a:ext cx="3437897" cy="519337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63281-9184-83E0-5546-2A0F9D06E11A}"/>
              </a:ext>
            </a:extLst>
          </p:cNvPr>
          <p:cNvSpPr txBox="1"/>
          <p:nvPr/>
        </p:nvSpPr>
        <p:spPr>
          <a:xfrm>
            <a:off x="4834997" y="2778550"/>
            <a:ext cx="42718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CIRCULATORY SYSTEM</a:t>
            </a:r>
          </a:p>
        </p:txBody>
      </p:sp>
    </p:spTree>
    <p:extLst>
      <p:ext uri="{BB962C8B-B14F-4D97-AF65-F5344CB8AC3E}">
        <p14:creationId xmlns:p14="http://schemas.microsoft.com/office/powerpoint/2010/main" val="271740009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4997" y="796183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28" y="796183"/>
            <a:ext cx="3437897" cy="519337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63281-9184-83E0-5546-2A0F9D06E11A}"/>
              </a:ext>
            </a:extLst>
          </p:cNvPr>
          <p:cNvSpPr txBox="1"/>
          <p:nvPr/>
        </p:nvSpPr>
        <p:spPr>
          <a:xfrm>
            <a:off x="4834996" y="2778551"/>
            <a:ext cx="439010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RESPIRATORY ORGAN</a:t>
            </a:r>
          </a:p>
        </p:txBody>
      </p:sp>
    </p:spTree>
    <p:extLst>
      <p:ext uri="{BB962C8B-B14F-4D97-AF65-F5344CB8AC3E}">
        <p14:creationId xmlns:p14="http://schemas.microsoft.com/office/powerpoint/2010/main" val="81987511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834997" y="796183"/>
            <a:ext cx="4945185" cy="172270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UNIQUE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06975-4B0E-058B-FBD6-18DAFDC9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28" y="796183"/>
            <a:ext cx="3437897" cy="519337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63281-9184-83E0-5546-2A0F9D06E11A}"/>
              </a:ext>
            </a:extLst>
          </p:cNvPr>
          <p:cNvSpPr txBox="1"/>
          <p:nvPr/>
        </p:nvSpPr>
        <p:spPr>
          <a:xfrm>
            <a:off x="4834997" y="2778550"/>
            <a:ext cx="317360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STOMOCHORD</a:t>
            </a:r>
          </a:p>
        </p:txBody>
      </p:sp>
    </p:spTree>
    <p:extLst>
      <p:ext uri="{BB962C8B-B14F-4D97-AF65-F5344CB8AC3E}">
        <p14:creationId xmlns:p14="http://schemas.microsoft.com/office/powerpoint/2010/main" val="1376668844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4154168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787323373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2878537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EXAMPLES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6E78E0-3599-1FC6-B982-351EF8B75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544" y="1645128"/>
            <a:ext cx="4552007" cy="34601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89AA7C-5750-1F59-9010-B00B3E0D2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63" y="1645129"/>
            <a:ext cx="4359372" cy="34601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6ED030-41E4-34AC-2A8A-09A0BEDF1A8D}"/>
              </a:ext>
            </a:extLst>
          </p:cNvPr>
          <p:cNvSpPr txBox="1"/>
          <p:nvPr/>
        </p:nvSpPr>
        <p:spPr>
          <a:xfrm>
            <a:off x="331663" y="5261907"/>
            <a:ext cx="4359372" cy="5232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i="1" dirty="0" err="1"/>
              <a:t>Balanoglossus</a:t>
            </a:r>
            <a:endParaRPr lang="en-US" sz="28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59FC82-7A9A-7C71-1D20-907B31ECFEBC}"/>
              </a:ext>
            </a:extLst>
          </p:cNvPr>
          <p:cNvSpPr txBox="1"/>
          <p:nvPr/>
        </p:nvSpPr>
        <p:spPr>
          <a:xfrm>
            <a:off x="6869544" y="5261907"/>
            <a:ext cx="4552007" cy="5232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i="1" dirty="0" err="1"/>
              <a:t>Saccoglossus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60595146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630954-EE8B-8852-1F52-DF6E9FAC675D}"/>
              </a:ext>
            </a:extLst>
          </p:cNvPr>
          <p:cNvSpPr txBox="1"/>
          <p:nvPr/>
        </p:nvSpPr>
        <p:spPr>
          <a:xfrm>
            <a:off x="331663" y="318995"/>
            <a:ext cx="8268293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b="1" dirty="0"/>
              <a:t>Class discussion- Non chordates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0383E-DD88-9021-ACF3-73A34D8134B9}"/>
              </a:ext>
            </a:extLst>
          </p:cNvPr>
          <p:cNvSpPr txBox="1"/>
          <p:nvPr/>
        </p:nvSpPr>
        <p:spPr>
          <a:xfrm>
            <a:off x="609599" y="1318917"/>
            <a:ext cx="9768115" cy="1246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canal system is characteristic feature of-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Sponges								2. Helminthes	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Echinoderms							4. Coelenterates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D05373-0390-8683-0492-E0178A88B7DB}"/>
              </a:ext>
            </a:extLst>
          </p:cNvPr>
          <p:cNvSpPr txBox="1"/>
          <p:nvPr/>
        </p:nvSpPr>
        <p:spPr>
          <a:xfrm>
            <a:off x="507999" y="2565348"/>
            <a:ext cx="1043577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Identify the phylum A and B which are having following set of 	features:</a:t>
            </a:r>
          </a:p>
          <a:p>
            <a:pPr marR="0" lvl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0" indent="-45720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8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0" indent="-45720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8"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1074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A = Porifera, B = Annelida	2.  A = Cnidaria, B = Annelida</a:t>
            </a:r>
          </a:p>
          <a:p>
            <a:pPr marL="536575" marR="0" lvl="0" algn="just" defTabSz="1074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A = Cnidaria, B = Arthropoda	4.  A = Porifera, B = Arthropods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CE6EE20-E85E-3946-3B35-FA80C6E7DAC9}"/>
              </a:ext>
            </a:extLst>
          </p:cNvPr>
          <p:cNvGraphicFramePr>
            <a:graphicFrameLocks noGrp="1"/>
          </p:cNvGraphicFramePr>
          <p:nvPr/>
        </p:nvGraphicFramePr>
        <p:xfrm>
          <a:off x="1030515" y="3553266"/>
          <a:ext cx="5978950" cy="1809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5297">
                  <a:extLst>
                    <a:ext uri="{9D8B030D-6E8A-4147-A177-3AD203B41FA5}">
                      <a16:colId xmlns:a16="http://schemas.microsoft.com/office/drawing/2014/main" val="654841541"/>
                    </a:ext>
                  </a:extLst>
                </a:gridCol>
                <a:gridCol w="2343515">
                  <a:extLst>
                    <a:ext uri="{9D8B030D-6E8A-4147-A177-3AD203B41FA5}">
                      <a16:colId xmlns:a16="http://schemas.microsoft.com/office/drawing/2014/main" val="85141315"/>
                    </a:ext>
                  </a:extLst>
                </a:gridCol>
                <a:gridCol w="1495069">
                  <a:extLst>
                    <a:ext uri="{9D8B030D-6E8A-4147-A177-3AD203B41FA5}">
                      <a16:colId xmlns:a16="http://schemas.microsoft.com/office/drawing/2014/main" val="535497412"/>
                    </a:ext>
                  </a:extLst>
                </a:gridCol>
                <a:gridCol w="1495069">
                  <a:extLst>
                    <a:ext uri="{9D8B030D-6E8A-4147-A177-3AD203B41FA5}">
                      <a16:colId xmlns:a16="http://schemas.microsoft.com/office/drawing/2014/main" val="1137609212"/>
                    </a:ext>
                  </a:extLst>
                </a:gridCol>
              </a:tblGrid>
              <a:tr h="2955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Features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Phylum 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Phylum 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8839126"/>
                  </a:ext>
                </a:extLst>
              </a:tr>
              <a:tr h="295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Symmetry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Radial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Bilateral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3655632"/>
                  </a:ext>
                </a:extLst>
              </a:tr>
              <a:tr h="295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Metamerism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1279470"/>
                  </a:ext>
                </a:extLst>
              </a:tr>
              <a:tr h="295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Metagenesis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242473"/>
                  </a:ext>
                </a:extLst>
              </a:tr>
              <a:tr h="6074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Chitinous exoskeleton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3204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83508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CC431E-456B-DB91-1A74-5B4C9CAB725B}"/>
              </a:ext>
            </a:extLst>
          </p:cNvPr>
          <p:cNvSpPr txBox="1"/>
          <p:nvPr/>
        </p:nvSpPr>
        <p:spPr>
          <a:xfrm>
            <a:off x="614135" y="811232"/>
            <a:ext cx="10271579" cy="523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Which is the most appropriate term used for the life cycle of Obelia?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Polyps produces medusa sexually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Metagenesis 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Alternation of generation and alteration of host (Digenetic)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04850" marR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 startAt="4"/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Monogenetic </a:t>
            </a:r>
          </a:p>
          <a:p>
            <a:pPr marL="3619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 defTabSz="3619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of the following is not a characteristic feature of Fasciola 	hepatica?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Sexes are not separate (hermaphrodite)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Fertilization is internal and is cross fertilization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Development is indirect through many larval stages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Nephridia help in osmoregulation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56743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F4A5-FA2C-C338-1633-446F4073921B}"/>
              </a:ext>
            </a:extLst>
          </p:cNvPr>
          <p:cNvSpPr txBox="1"/>
          <p:nvPr/>
        </p:nvSpPr>
        <p:spPr>
          <a:xfrm>
            <a:off x="740228" y="558360"/>
            <a:ext cx="10043887" cy="610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of the following is not character of phylum Ctenophora?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Exclusively marine and radially symmetrical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Diploblastic with tissue level organization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Monoecious and exhibit bioluminescence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Reproduction is internal with indirect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digestion of food in sponges 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	Extracellular						2. Intracellular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	Both intracellular &amp; extracellular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 	Absent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of the following animals is diploblastic?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	Penna Tula						2. Paramaecium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	Taenia Solium					4. Ascaris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7147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F4A5-FA2C-C338-1633-446F4073921B}"/>
              </a:ext>
            </a:extLst>
          </p:cNvPr>
          <p:cNvSpPr txBox="1"/>
          <p:nvPr/>
        </p:nvSpPr>
        <p:spPr>
          <a:xfrm>
            <a:off x="769256" y="416060"/>
            <a:ext cx="10421258" cy="60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Comb plates of ctenophores posses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	Cilia for locomotion				2.	Cilia for filter feeding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	Teeth for crushing				4.	Teeth for filtering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set of animals possess stinging cells?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Hydra,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Neris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2. Obelia, Aurelia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Earthworm, Beroe				4.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Ctenoplana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Ascaris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Members of phylum Platyhelminthes are known as flat worms because 	body of these animals: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Is bilaterally compressed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A flat head present on the anterior end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Is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dorso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-ventrally flat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Is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dorsolaterally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compressed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7358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43A43A-41C3-3C23-3DDD-440E5BE95FC8}"/>
              </a:ext>
            </a:extLst>
          </p:cNvPr>
          <p:cNvGraphicFramePr>
            <a:graphicFrameLocks noGrp="1"/>
          </p:cNvGraphicFramePr>
          <p:nvPr/>
        </p:nvGraphicFramePr>
        <p:xfrm>
          <a:off x="1146628" y="1032952"/>
          <a:ext cx="6589486" cy="2098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393">
                  <a:extLst>
                    <a:ext uri="{9D8B030D-6E8A-4147-A177-3AD203B41FA5}">
                      <a16:colId xmlns:a16="http://schemas.microsoft.com/office/drawing/2014/main" val="1914853736"/>
                    </a:ext>
                  </a:extLst>
                </a:gridCol>
                <a:gridCol w="2300028">
                  <a:extLst>
                    <a:ext uri="{9D8B030D-6E8A-4147-A177-3AD203B41FA5}">
                      <a16:colId xmlns:a16="http://schemas.microsoft.com/office/drawing/2014/main" val="2993404974"/>
                    </a:ext>
                  </a:extLst>
                </a:gridCol>
                <a:gridCol w="679180">
                  <a:extLst>
                    <a:ext uri="{9D8B030D-6E8A-4147-A177-3AD203B41FA5}">
                      <a16:colId xmlns:a16="http://schemas.microsoft.com/office/drawing/2014/main" val="3410668458"/>
                    </a:ext>
                  </a:extLst>
                </a:gridCol>
                <a:gridCol w="3106885">
                  <a:extLst>
                    <a:ext uri="{9D8B030D-6E8A-4147-A177-3AD203B41FA5}">
                      <a16:colId xmlns:a16="http://schemas.microsoft.com/office/drawing/2014/main" val="329631404"/>
                    </a:ext>
                  </a:extLst>
                </a:gridCol>
              </a:tblGrid>
              <a:tr h="2758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II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8019592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Ancylostoma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Hookworm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427207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Wuchereia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Filaria worm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9040560"/>
                  </a:ext>
                </a:extLst>
              </a:tr>
              <a:tr h="4558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Ascaris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(iii)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Round worm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0032682"/>
                  </a:ext>
                </a:extLst>
              </a:tr>
              <a:tr h="4558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Fasciola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(iv)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Liver fluke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6906725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(v)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Flatworms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364533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60A0F58-787A-5881-B8AD-A82843EF4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72" y="428178"/>
            <a:ext cx="10717457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Match the following column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A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 – iv, C – iii, D – v		2.  A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 – iv, C – iii, D – v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A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 – iv, C – iii, D – v		4.  A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 – iv, C – iii, D – v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	which of the following belong to phylum-Annelida?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Hirudinaria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Nereis and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Wuchereia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Earthworms, Aphrodite and Pila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Pheretima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Hirudinaria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Nereis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Aplysia, Nereis and Dentalium</a:t>
            </a:r>
          </a:p>
        </p:txBody>
      </p:sp>
    </p:spTree>
    <p:extLst>
      <p:ext uri="{BB962C8B-B14F-4D97-AF65-F5344CB8AC3E}">
        <p14:creationId xmlns:p14="http://schemas.microsoft.com/office/powerpoint/2010/main" val="269976975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60A0F58-787A-5881-B8AD-A82843EF4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57" y="299946"/>
            <a:ext cx="10717457" cy="6025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	Statocysts are the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Lateral locomotory appendages in annelids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Suckers present in parasitic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platyelminthes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Balancing organs in arthropods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Stinging capsules in cnidarians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	Which one belongs to Mollusca?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Devil Fish			2. Dog Fish		3. Silver Fish			4. Jelly Fish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	Which of the following set of animals belongs to phylum Echinodermata?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Ascaris, Nereis, Echinus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Cucumaria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Adamsia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Pinctada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Aplysia,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Antedon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Limulus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Echinus, Asterias,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Ophiura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2223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60A0F58-787A-5881-B8AD-A82843EF4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4" y="357421"/>
            <a:ext cx="11193472" cy="614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	The statement which does not stand true for arthropods is 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They have an open circulatory system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Their body is divided into head, thorax and abdomen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They are segmented and coelomate animals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Fertilization is usually external in them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Coelenterates differs from ctenophore because: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Coelenterates are only marine while ctenophores are fresh – water as 	well as marine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Ctenophorans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mostly sessile while coelenterates are mostly free 	floating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Ctenophorans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swims by the help of cilia while coelenterates do not 	show 	such condition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Coelenterates only reproduces by sexual mode while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ctenophorans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shows 			both sexual and asexual moder of reproduction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02911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60A0F58-787A-5881-B8AD-A82843EF4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4" y="159836"/>
            <a:ext cx="11193472" cy="653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18.	Radula 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Larval form of coelenterates (cnidarians)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File like rasping organ of Mollusca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Larval form of annelids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Uncovered structure present with echinoderms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19.	Absence of excretory organs, with water vascular system and exclusively 	marine animals belongs to the phylum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Mollusca			2. Arthropoda	3. Echinodermata		4. Annelida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characters given below are shown by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	extracellular and intracellular digestion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(ii)	Exclusively marine, radially symmetrical, diploblastic, tissue level of 	organization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(iii)	bisexual, ferritization external and indirect development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(iv)	No asexual reproduction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(v)	Presence of comb plates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Cnidaria			2. Porifera	3. Ctenophora		4. None of these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004123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BC4AC1-25D3-03AD-6936-F719D74966B4}"/>
              </a:ext>
            </a:extLst>
          </p:cNvPr>
          <p:cNvGraphicFramePr>
            <a:graphicFrameLocks noGrp="1"/>
          </p:cNvGraphicFramePr>
          <p:nvPr/>
        </p:nvGraphicFramePr>
        <p:xfrm>
          <a:off x="1171121" y="3246972"/>
          <a:ext cx="9554937" cy="3046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7176">
                  <a:extLst>
                    <a:ext uri="{9D8B030D-6E8A-4147-A177-3AD203B41FA5}">
                      <a16:colId xmlns:a16="http://schemas.microsoft.com/office/drawing/2014/main" val="1831618805"/>
                    </a:ext>
                  </a:extLst>
                </a:gridCol>
                <a:gridCol w="2137689">
                  <a:extLst>
                    <a:ext uri="{9D8B030D-6E8A-4147-A177-3AD203B41FA5}">
                      <a16:colId xmlns:a16="http://schemas.microsoft.com/office/drawing/2014/main" val="2117452851"/>
                    </a:ext>
                  </a:extLst>
                </a:gridCol>
                <a:gridCol w="4816362">
                  <a:extLst>
                    <a:ext uri="{9D8B030D-6E8A-4147-A177-3AD203B41FA5}">
                      <a16:colId xmlns:a16="http://schemas.microsoft.com/office/drawing/2014/main" val="1368996661"/>
                    </a:ext>
                  </a:extLst>
                </a:gridCol>
                <a:gridCol w="1903710">
                  <a:extLst>
                    <a:ext uri="{9D8B030D-6E8A-4147-A177-3AD203B41FA5}">
                      <a16:colId xmlns:a16="http://schemas.microsoft.com/office/drawing/2014/main" val="3011674278"/>
                    </a:ext>
                  </a:extLst>
                </a:gridCol>
              </a:tblGrid>
              <a:tr h="6806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Genus Name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Two characters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Phylum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1678802"/>
                  </a:ext>
                </a:extLst>
              </a:tr>
              <a:tr h="6806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Nereis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Excretion by nephridia Pseudo metamerism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Annelida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2003368"/>
                  </a:ext>
                </a:extLst>
              </a:tr>
              <a:tr h="6806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Bombyx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Metamerism Respiration by trachea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Arthropoda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4580545"/>
                  </a:ext>
                </a:extLst>
              </a:tr>
              <a:tr h="3242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Pinctada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Presence of foot Radula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Mollusca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5777989"/>
                  </a:ext>
                </a:extLst>
              </a:tr>
              <a:tr h="6806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Taenia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Endoparasite Dorsoventrally flattened body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Platyhelminthes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862222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DDBCBCF9-7EE9-BEB3-EC83-8570C464D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515" y="93488"/>
            <a:ext cx="1074057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21.	What refers to mantle cavity in a typical Mollusca?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Space between shell and foot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Space between visceral hump and mantle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Space between visceral hump and gut</a:t>
            </a:r>
          </a:p>
          <a:p>
            <a:pPr marL="993775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 between tentacles and head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22.	In which of the following, the genus name, its two characters and its 	phylum are not correctly matched?</a:t>
            </a:r>
          </a:p>
        </p:txBody>
      </p:sp>
    </p:spTree>
    <p:extLst>
      <p:ext uri="{BB962C8B-B14F-4D97-AF65-F5344CB8AC3E}">
        <p14:creationId xmlns:p14="http://schemas.microsoft.com/office/powerpoint/2010/main" val="340311695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DEF928-775D-4A9F-A993-3502EA743674}"/>
              </a:ext>
            </a:extLst>
          </p:cNvPr>
          <p:cNvSpPr txBox="1"/>
          <p:nvPr/>
        </p:nvSpPr>
        <p:spPr>
          <a:xfrm>
            <a:off x="725712" y="882781"/>
            <a:ext cx="9593943" cy="2232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Cucumaria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member of phylum Echinodermata.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Symmetry of its larva is expected to be: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Asymmetrical					2. Radial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Bilateral						4. Spherical</a:t>
            </a:r>
          </a:p>
        </p:txBody>
      </p:sp>
    </p:spTree>
    <p:extLst>
      <p:ext uri="{BB962C8B-B14F-4D97-AF65-F5344CB8AC3E}">
        <p14:creationId xmlns:p14="http://schemas.microsoft.com/office/powerpoint/2010/main" val="231319188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357" b="116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1154955" y="3428999"/>
            <a:ext cx="10291941" cy="13483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>
                <a:solidFill>
                  <a:schemeClr val="tx1"/>
                </a:solidFill>
                <a:latin typeface="Arial Black" panose="020B0604020202020204" pitchFamily="34" charset="0"/>
                <a:ea typeface="Agency FB" panose="02000000000000000000" pitchFamily="2" charset="0"/>
                <a:cs typeface="Arial Black" panose="020B0604020202020204" pitchFamily="34" charset="0"/>
              </a:rPr>
              <a:t>PHYLUM: CHORDATA</a:t>
            </a:r>
          </a:p>
        </p:txBody>
      </p:sp>
    </p:spTree>
    <p:extLst>
      <p:ext uri="{BB962C8B-B14F-4D97-AF65-F5344CB8AC3E}">
        <p14:creationId xmlns:p14="http://schemas.microsoft.com/office/powerpoint/2010/main" val="1380416141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4154168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BASIC FEATURES</a:t>
            </a:r>
          </a:p>
        </p:txBody>
      </p:sp>
    </p:spTree>
    <p:extLst>
      <p:ext uri="{BB962C8B-B14F-4D97-AF65-F5344CB8AC3E}">
        <p14:creationId xmlns:p14="http://schemas.microsoft.com/office/powerpoint/2010/main" val="4250251407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874928" y="1141407"/>
            <a:ext cx="3913756" cy="143562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CHORDATE CHARECTORS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F44E6E-BF5F-5FF4-C367-073AFACB5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14" y="1967366"/>
            <a:ext cx="6275584" cy="2996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79261876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8513282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CHORDATES V/S NON - CHORDATES</a:t>
            </a:r>
          </a:p>
        </p:txBody>
      </p:sp>
    </p:spTree>
    <p:extLst>
      <p:ext uri="{BB962C8B-B14F-4D97-AF65-F5344CB8AC3E}">
        <p14:creationId xmlns:p14="http://schemas.microsoft.com/office/powerpoint/2010/main" val="3231473407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021241" y="101376"/>
            <a:ext cx="8487938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CLASSIFICATION OF CHORDATES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E9C0E0C-F791-3ADC-F619-6211B31FDA46}"/>
              </a:ext>
            </a:extLst>
          </p:cNvPr>
          <p:cNvGraphicFramePr/>
          <p:nvPr/>
        </p:nvGraphicFramePr>
        <p:xfrm>
          <a:off x="-3459134" y="101376"/>
          <a:ext cx="14120376" cy="668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97985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7446905" y="2551264"/>
            <a:ext cx="4623626" cy="17162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SUBPHYLUM: UROCHORDATA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D35BA6-2E3E-EB8C-7DC3-E31E2B349E7B}"/>
              </a:ext>
            </a:extLst>
          </p:cNvPr>
          <p:cNvSpPr txBox="1"/>
          <p:nvPr/>
        </p:nvSpPr>
        <p:spPr>
          <a:xfrm>
            <a:off x="7446905" y="4483775"/>
            <a:ext cx="2369547" cy="6341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cap="all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TUNICATES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48" r="3506"/>
          <a:stretch/>
        </p:blipFill>
        <p:spPr>
          <a:xfrm>
            <a:off x="20" y="10"/>
            <a:ext cx="7662219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5572916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31663" y="318995"/>
            <a:ext cx="2709579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0BA1BD-3535-138B-5197-2FF7602C3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895" y="1529069"/>
            <a:ext cx="2940863" cy="504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9716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666200" y="609601"/>
            <a:ext cx="3917952" cy="563879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Ascidia</a:t>
            </a:r>
          </a:p>
          <a:p>
            <a:pPr marL="457200" indent="-457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Salpa</a:t>
            </a:r>
            <a:endParaRPr lang="en-US" sz="3200" i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Dolliolum</a:t>
            </a:r>
            <a:endParaRPr lang="en-US" sz="3200" i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85D3B-1C29-EFD9-6744-D7F9FF5A0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13" r="38436" b="-2"/>
          <a:stretch/>
        </p:blipFill>
        <p:spPr>
          <a:xfrm>
            <a:off x="607848" y="609601"/>
            <a:ext cx="3419804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D80D38-C94E-B873-E71B-3AE0D9B80B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31" r="26416"/>
          <a:stretch/>
        </p:blipFill>
        <p:spPr>
          <a:xfrm>
            <a:off x="4139714" y="609601"/>
            <a:ext cx="3414424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620863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08" r="11408"/>
          <a:stretch/>
        </p:blipFill>
        <p:spPr>
          <a:xfrm>
            <a:off x="20" y="10"/>
            <a:ext cx="7307408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7114796" y="2703326"/>
            <a:ext cx="5077184" cy="145431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SUBPHYLUM: CEPHALOOCHORDATA</a:t>
            </a:r>
          </a:p>
        </p:txBody>
      </p:sp>
    </p:spTree>
    <p:extLst>
      <p:ext uri="{BB962C8B-B14F-4D97-AF65-F5344CB8AC3E}">
        <p14:creationId xmlns:p14="http://schemas.microsoft.com/office/powerpoint/2010/main" val="228909558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178950" y="168771"/>
            <a:ext cx="4397828" cy="90071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F6DBD-C201-2672-DA9C-D98CEA3F1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980187" y="2130052"/>
            <a:ext cx="5841248" cy="28194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6049532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B8BD34-FC34-0D3E-95DB-21C3CF85A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5458" y="1389366"/>
            <a:ext cx="9150807" cy="1624268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358134" y="4031227"/>
            <a:ext cx="6856367" cy="60666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EXAMPLE : </a:t>
            </a:r>
            <a:r>
              <a:rPr lang="en-US" sz="3200" b="0" i="1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Branchiostoma</a:t>
            </a:r>
            <a:endParaRPr lang="en-US" sz="3200" b="0" i="1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6270352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7446905" y="2551264"/>
            <a:ext cx="4623626" cy="17162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SUBPHYLUM: VERTEBRATA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71" r="7071"/>
          <a:stretch/>
        </p:blipFill>
        <p:spPr>
          <a:xfrm>
            <a:off x="20" y="10"/>
            <a:ext cx="7653772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9778827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125449" y="113974"/>
            <a:ext cx="3009873" cy="65478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F6DBD-C201-2672-DA9C-D98CEA3F1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54612" y="426720"/>
            <a:ext cx="2272483" cy="3002280"/>
          </a:xfrm>
          <a:prstGeom prst="rect">
            <a:avLst/>
          </a:prstGeom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7608B7-88BB-81C4-097A-563A1E473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96" y="3917660"/>
            <a:ext cx="2343699" cy="20421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74584090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367780" y="670231"/>
            <a:ext cx="2827289" cy="58981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2E8FD6-178C-0990-4F51-8513D8F51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954" y="965141"/>
            <a:ext cx="2960605" cy="2368484"/>
          </a:xfrm>
          <a:prstGeom prst="rect">
            <a:avLst/>
          </a:prstGeom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D26791-D94E-9FCB-39E9-4C7DD31AD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10" y="3529567"/>
            <a:ext cx="3548292" cy="236848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6505419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021241" y="101376"/>
            <a:ext cx="7547054" cy="6463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/>
              <a:t>CLASSIFICATION OF VERTEBRATES</a:t>
            </a:r>
          </a:p>
        </p:txBody>
      </p:sp>
    </p:spTree>
    <p:extLst>
      <p:ext uri="{BB962C8B-B14F-4D97-AF65-F5344CB8AC3E}">
        <p14:creationId xmlns:p14="http://schemas.microsoft.com/office/powerpoint/2010/main" val="2980509451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7446905" y="2551264"/>
            <a:ext cx="4623626" cy="17162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 CYCLOSTOMATA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02" r="8102"/>
          <a:stretch/>
        </p:blipFill>
        <p:spPr>
          <a:xfrm>
            <a:off x="20" y="10"/>
            <a:ext cx="7662219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5607846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999412" y="1141407"/>
            <a:ext cx="4000075" cy="156646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HABIT AND HABITATE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8ADBD4-9E51-8DE3-A7A3-8654B83A4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51" y="1519522"/>
            <a:ext cx="6987217" cy="32443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4763880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344020" cy="16219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ELONGATED BODY WITH 6-12 PAIRS OF GILL SLITS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92" y="1423410"/>
            <a:ext cx="6275584" cy="401637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73178458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344020" cy="674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SCALES AND FINS??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7" y="1034806"/>
            <a:ext cx="7411803" cy="47435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7157382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344020" cy="674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MOUTH AND JAW…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3938" y="1034806"/>
            <a:ext cx="6768502" cy="467355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44587547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1"/>
            <a:ext cx="3813670" cy="12062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CIRCULATION AND THERMO REGULATIONS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428" y="1382720"/>
            <a:ext cx="5974399" cy="380428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61826153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63588" y="287228"/>
            <a:ext cx="8287384" cy="60824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ENDOSKELETON AND NOTOCHORD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6006" y="1942498"/>
            <a:ext cx="6180579" cy="324450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32904326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09D857-F547-9865-1EB7-FFA6D8F6CCEC}"/>
              </a:ext>
            </a:extLst>
          </p:cNvPr>
          <p:cNvSpPr txBox="1"/>
          <p:nvPr/>
        </p:nvSpPr>
        <p:spPr>
          <a:xfrm>
            <a:off x="1421441" y="386576"/>
            <a:ext cx="48975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MIGRATION OF LAMPREYS</a:t>
            </a:r>
          </a:p>
        </p:txBody>
      </p:sp>
    </p:spTree>
    <p:extLst>
      <p:ext uri="{BB962C8B-B14F-4D97-AF65-F5344CB8AC3E}">
        <p14:creationId xmlns:p14="http://schemas.microsoft.com/office/powerpoint/2010/main" val="3778574792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666200" y="580299"/>
            <a:ext cx="4030713" cy="9825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85D3B-1C29-EFD9-6744-D7F9FF5A0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4" b="1774"/>
          <a:stretch/>
        </p:blipFill>
        <p:spPr>
          <a:xfrm>
            <a:off x="160110" y="550467"/>
            <a:ext cx="3419804" cy="52785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D80D38-C94E-B873-E71B-3AE0D9B80B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9" r="2769"/>
          <a:stretch/>
        </p:blipFill>
        <p:spPr>
          <a:xfrm>
            <a:off x="3801798" y="550467"/>
            <a:ext cx="3724763" cy="52785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991415-CF41-4BB4-235A-3590EE21E59F}"/>
              </a:ext>
            </a:extLst>
          </p:cNvPr>
          <p:cNvSpPr txBox="1"/>
          <p:nvPr/>
        </p:nvSpPr>
        <p:spPr>
          <a:xfrm>
            <a:off x="160111" y="6030953"/>
            <a:ext cx="3378874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Myxine</a:t>
            </a:r>
            <a:endParaRPr lang="en-US" sz="2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6A515-0C82-DDEF-749F-0A5F35F5A84B}"/>
              </a:ext>
            </a:extLst>
          </p:cNvPr>
          <p:cNvSpPr txBox="1"/>
          <p:nvPr/>
        </p:nvSpPr>
        <p:spPr>
          <a:xfrm>
            <a:off x="3742354" y="6076701"/>
            <a:ext cx="3923845" cy="46166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i="1" dirty="0" err="1"/>
              <a:t>Peteromyzone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29542889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5A9DF9-53D1-C882-E87B-3DEB1B7A3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38825"/>
            <a:ext cx="10905066" cy="39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51561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327473" y="2880732"/>
            <a:ext cx="5693881" cy="97278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CLASS:CHONDRICTHYES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0" r="14190"/>
          <a:stretch/>
        </p:blipFill>
        <p:spPr>
          <a:xfrm>
            <a:off x="-125028" y="0"/>
            <a:ext cx="6722834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37CC85-C2AC-0059-E23F-18A23D252620}"/>
              </a:ext>
            </a:extLst>
          </p:cNvPr>
          <p:cNvSpPr txBox="1"/>
          <p:nvPr/>
        </p:nvSpPr>
        <p:spPr>
          <a:xfrm>
            <a:off x="6504881" y="4078308"/>
            <a:ext cx="350587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CARTILAGE FISHES</a:t>
            </a:r>
          </a:p>
        </p:txBody>
      </p:sp>
    </p:spTree>
    <p:extLst>
      <p:ext uri="{BB962C8B-B14F-4D97-AF65-F5344CB8AC3E}">
        <p14:creationId xmlns:p14="http://schemas.microsoft.com/office/powerpoint/2010/main" val="1235302236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1360112" y="287228"/>
            <a:ext cx="6275584" cy="81944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Habit and habitat</a:t>
            </a:r>
            <a:endParaRPr lang="en-US" sz="54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344020" cy="11556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Marine fishes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PREDACEOUS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3588" y="1877209"/>
            <a:ext cx="5746746" cy="33812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46509406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813670" cy="6149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MOUTH AND JAW BONE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3938" y="1716682"/>
            <a:ext cx="5450630" cy="354774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56694581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084392" y="570703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8084392" y="1716682"/>
            <a:ext cx="3278025" cy="640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SCALES AND TEETH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75042-C7A1-D016-759A-F53F604A5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39" y="162835"/>
            <a:ext cx="5007156" cy="3107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CAE4CA-6E32-4B6C-0ADD-581B2A8D0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39" y="3479326"/>
            <a:ext cx="5007157" cy="320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44547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6112" y="452719"/>
            <a:ext cx="3136162" cy="81446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0A4FB4-F751-7EA6-B061-3B002AB4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794" y="647699"/>
            <a:ext cx="4192703" cy="2683330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GILLS AND OPERCULUM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174F8-0752-1C8A-2004-F7FA594FB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238" y="3526971"/>
            <a:ext cx="4107814" cy="27214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90685999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AIRBLADDER??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5E7F3-14E1-FEBE-3036-FE6EF908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95" y="2052214"/>
            <a:ext cx="5451627" cy="32437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6020791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167400" y="536339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CLASPERS IN MALE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5E7F3-14E1-FEBE-3036-FE6EF908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78920" y="2052214"/>
            <a:ext cx="6353114" cy="41961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9187801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867896" y="417682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867894" y="1549706"/>
            <a:ext cx="5324105" cy="47608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HEART AND THERMOREGULATIONS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5497" y="1393901"/>
            <a:ext cx="3344019" cy="48311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47943333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63588" y="287228"/>
            <a:ext cx="8287384" cy="60824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ENDOSKELETON AND NOTOCHORD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3588" y="2003928"/>
            <a:ext cx="6602975" cy="403631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33567442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546AA8-08EE-070A-FFC0-EF48BFF598BC}"/>
              </a:ext>
            </a:extLst>
          </p:cNvPr>
          <p:cNvSpPr txBox="1"/>
          <p:nvPr/>
        </p:nvSpPr>
        <p:spPr>
          <a:xfrm>
            <a:off x="635787" y="462608"/>
            <a:ext cx="3199557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139774744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156134" y="64115"/>
            <a:ext cx="3375086" cy="7637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BFB7B-3F50-CE26-F0AF-A15EE4ACC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411" y="3970510"/>
            <a:ext cx="3449808" cy="2243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19D35A-71CE-C104-DF31-7DD05E4C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736" y="3970510"/>
            <a:ext cx="3112677" cy="2243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3CDF6-A741-DE34-D7D9-C188DFC99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798" y="1099416"/>
            <a:ext cx="4851354" cy="2059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5E78DD-D015-895F-EFFB-D1F89947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86" y="4074583"/>
            <a:ext cx="3673309" cy="2148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7CA63C-D7A9-C88E-EB69-B899A2214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33" y="1099416"/>
            <a:ext cx="3535595" cy="205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08306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7A93B-2520-C111-FBCA-BC842A3F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248" y="643467"/>
            <a:ext cx="894950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03930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876587" y="2846939"/>
            <a:ext cx="5246142" cy="7953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CLASS:OSTEICTHYES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8" r="19538"/>
          <a:stretch/>
        </p:blipFill>
        <p:spPr>
          <a:xfrm>
            <a:off x="-125029" y="0"/>
            <a:ext cx="7195916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7C2A36-F1A3-B6A5-2348-7A55E8FC753A}"/>
              </a:ext>
            </a:extLst>
          </p:cNvPr>
          <p:cNvSpPr txBox="1"/>
          <p:nvPr/>
        </p:nvSpPr>
        <p:spPr>
          <a:xfrm>
            <a:off x="6876587" y="4002276"/>
            <a:ext cx="26335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BONY FISHES</a:t>
            </a:r>
          </a:p>
        </p:txBody>
      </p:sp>
    </p:spTree>
    <p:extLst>
      <p:ext uri="{BB962C8B-B14F-4D97-AF65-F5344CB8AC3E}">
        <p14:creationId xmlns:p14="http://schemas.microsoft.com/office/powerpoint/2010/main" val="715851748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6112" y="452718"/>
            <a:ext cx="4165580" cy="140053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589200-90F8-78D5-AE9A-28CEAF6FD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0" y="979957"/>
            <a:ext cx="5449471" cy="1738274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marine AND FRESH WATER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4188D-A6B3-6255-E102-0D8E2C21A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0" y="3681989"/>
            <a:ext cx="5935390" cy="24113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68248740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68077" y="194300"/>
            <a:ext cx="3781379" cy="61669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ENDOSKELETON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0A461-32D2-FDC9-1BB0-54031F636678}"/>
              </a:ext>
            </a:extLst>
          </p:cNvPr>
          <p:cNvSpPr txBox="1"/>
          <p:nvPr/>
        </p:nvSpPr>
        <p:spPr>
          <a:xfrm>
            <a:off x="5180755" y="250699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4D1DD-957D-A848-0A06-C470682F9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77" y="1152105"/>
            <a:ext cx="3641344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14790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683829" y="1447801"/>
            <a:ext cx="4397828" cy="96829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674730" y="2567346"/>
            <a:ext cx="4397828" cy="33039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MOUTH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flipH="1">
            <a:off x="643854" y="921511"/>
            <a:ext cx="5450557" cy="501451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29190699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821684" y="1097021"/>
            <a:ext cx="3878649" cy="94295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7821684" y="2320954"/>
            <a:ext cx="3838795" cy="40318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SCALES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D7966-DCF9-0FF4-923D-5C1EDB57C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" r="2" b="9515"/>
          <a:stretch/>
        </p:blipFill>
        <p:spPr>
          <a:xfrm>
            <a:off x="607848" y="609601"/>
            <a:ext cx="6946290" cy="27660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EA913A-278E-D57F-138C-2F9FEF434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43" r="2" b="15438"/>
          <a:stretch/>
        </p:blipFill>
        <p:spPr>
          <a:xfrm>
            <a:off x="607848" y="3482341"/>
            <a:ext cx="6946290" cy="27660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377793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6112" y="452719"/>
            <a:ext cx="3136162" cy="81446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GILLS AND OPERCULUM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3561D3-2554-0419-713A-34FDF7C89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782" y="2052917"/>
            <a:ext cx="6210685" cy="41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57796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AIRBLADDER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5E7F3-14E1-FEBE-3036-FE6EF908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7275" y="1976183"/>
            <a:ext cx="5007025" cy="35149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0404787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499335" y="307859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499335" y="1429496"/>
            <a:ext cx="6192550" cy="47608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HEART AND THERMOREGULATIONS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9B436-881B-DA38-8468-A8B43390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5497" y="1393901"/>
            <a:ext cx="3911377" cy="48311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51242755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546AA8-08EE-070A-FFC0-EF48BFF598BC}"/>
              </a:ext>
            </a:extLst>
          </p:cNvPr>
          <p:cNvSpPr txBox="1"/>
          <p:nvPr/>
        </p:nvSpPr>
        <p:spPr>
          <a:xfrm>
            <a:off x="635787" y="462608"/>
            <a:ext cx="3199557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327033150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606233" y="1447800"/>
            <a:ext cx="4831579" cy="122188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B8D33F-8A72-3958-48D8-0CBE1D7B2F74}"/>
              </a:ext>
            </a:extLst>
          </p:cNvPr>
          <p:cNvSpPr txBox="1"/>
          <p:nvPr/>
        </p:nvSpPr>
        <p:spPr>
          <a:xfrm>
            <a:off x="5644333" y="2867462"/>
            <a:ext cx="4831579" cy="762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Marine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544E02-3B35-AA3E-75B2-A35A3EF74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160" y="965141"/>
            <a:ext cx="3420193" cy="2368484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01BA48-6A2D-735C-FBEC-2248A27BE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92" y="3536936"/>
            <a:ext cx="3677729" cy="2353746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9501FA-A7CA-E213-4926-0F940F114215}"/>
              </a:ext>
            </a:extLst>
          </p:cNvPr>
          <p:cNvSpPr txBox="1"/>
          <p:nvPr/>
        </p:nvSpPr>
        <p:spPr>
          <a:xfrm>
            <a:off x="5180755" y="250699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62708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758916" y="1141407"/>
            <a:ext cx="3827625" cy="14695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B8D33F-8A72-3958-48D8-0CBE1D7B2F74}"/>
              </a:ext>
            </a:extLst>
          </p:cNvPr>
          <p:cNvSpPr txBox="1"/>
          <p:nvPr/>
        </p:nvSpPr>
        <p:spPr>
          <a:xfrm>
            <a:off x="7769625" y="2754814"/>
            <a:ext cx="3333676" cy="6741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Fresh water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AAE75-F08F-C246-419A-038E03505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10246" y="2668224"/>
            <a:ext cx="3363087" cy="1816066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479E58-8EC0-6400-0F8E-EDB265FCD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51" y="4763842"/>
            <a:ext cx="3669333" cy="1453183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8C1945-53FE-6D18-8022-ADF3EEF68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65" y="640080"/>
            <a:ext cx="2578161" cy="3833696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9501FA-A7CA-E213-4926-0F940F114215}"/>
              </a:ext>
            </a:extLst>
          </p:cNvPr>
          <p:cNvSpPr txBox="1"/>
          <p:nvPr/>
        </p:nvSpPr>
        <p:spPr>
          <a:xfrm>
            <a:off x="8685211" y="4363575"/>
            <a:ext cx="1899999" cy="762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39139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7864259" y="1200115"/>
            <a:ext cx="3886761" cy="101323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B8D33F-8A72-3958-48D8-0CBE1D7B2F74}"/>
              </a:ext>
            </a:extLst>
          </p:cNvPr>
          <p:cNvSpPr txBox="1"/>
          <p:nvPr/>
        </p:nvSpPr>
        <p:spPr>
          <a:xfrm>
            <a:off x="7932774" y="2720987"/>
            <a:ext cx="3750664" cy="1469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Aquarium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F6A1DC-4922-A1A0-F458-F3BF60E01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038" y="841041"/>
            <a:ext cx="3972215" cy="2368485"/>
          </a:xfrm>
          <a:prstGeom prst="rect">
            <a:avLst/>
          </a:prstGeom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D452E7-4305-82A1-4FB6-CFF0FDC99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993" y="3529567"/>
            <a:ext cx="4014381" cy="2368485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9501FA-A7CA-E213-4926-0F940F114215}"/>
              </a:ext>
            </a:extLst>
          </p:cNvPr>
          <p:cNvSpPr txBox="1"/>
          <p:nvPr/>
        </p:nvSpPr>
        <p:spPr>
          <a:xfrm>
            <a:off x="5180755" y="250699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59788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281686-7657-E3F8-6306-0B0A40847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67" y="524934"/>
            <a:ext cx="4852022" cy="5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7051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876587" y="2846939"/>
            <a:ext cx="5246142" cy="7953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CLASS:AMPHIBIA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61" r="15161"/>
          <a:stretch/>
        </p:blipFill>
        <p:spPr>
          <a:xfrm>
            <a:off x="-125029" y="0"/>
            <a:ext cx="7195916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1517878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742112" y="1454963"/>
            <a:ext cx="4802187" cy="21860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781965" y="3917982"/>
            <a:ext cx="4802187" cy="2257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DUAL MODE OF LIFE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7FC61-5C9D-C3D3-B20C-274AD3DE44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42" r="10110"/>
          <a:stretch/>
        </p:blipFill>
        <p:spPr>
          <a:xfrm>
            <a:off x="607848" y="609601"/>
            <a:ext cx="5486561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4829692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243164" y="609602"/>
            <a:ext cx="2936579" cy="6360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243164" y="1604010"/>
            <a:ext cx="6258690" cy="46443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BODY DIVISIONS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4C9C2D-30BD-687A-DF98-D1C7D3ACB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72" r="3" b="2690"/>
          <a:stretch/>
        </p:blipFill>
        <p:spPr>
          <a:xfrm>
            <a:off x="607849" y="609602"/>
            <a:ext cx="4027466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1EF640-23DC-2FE9-8D07-5D30AC8330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20" r="4" b="20612"/>
          <a:stretch/>
        </p:blipFill>
        <p:spPr>
          <a:xfrm>
            <a:off x="607849" y="3482340"/>
            <a:ext cx="4027466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2416282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6112" y="452719"/>
            <a:ext cx="3136162" cy="81446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3561D3-2554-0419-713A-34FDF7C89A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34731" y="1267186"/>
            <a:ext cx="4041832" cy="2754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B8C149-2DEE-9906-8B17-1BFA7518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730" y="4367426"/>
            <a:ext cx="4041831" cy="244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61839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HEAD WITH TYMPANUM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96B237-C864-16FC-23C4-7D83FF812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010" y="2000313"/>
            <a:ext cx="4626720" cy="424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57326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TRUNK WITH LIMBS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96B237-C864-16FC-23C4-7D83FF812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75188" y="2052214"/>
            <a:ext cx="5343674" cy="41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92551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499335" y="307859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499335" y="1429496"/>
            <a:ext cx="6192550" cy="47608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RESPIRATION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9F11A5-519B-EE02-966E-0DB6A309E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59" y="1495994"/>
            <a:ext cx="4447865" cy="402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73226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CLOACA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258EF-E31D-A0AE-5435-00E080A0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425" y="1336970"/>
            <a:ext cx="4705116" cy="53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04145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6031780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HEART AND THERMOREGULATION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CDB61-7CC0-BCFB-E68B-5DC894204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7"/>
          <a:stretch/>
        </p:blipFill>
        <p:spPr>
          <a:xfrm>
            <a:off x="7925568" y="1824120"/>
            <a:ext cx="3267891" cy="465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87864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546AA8-08EE-070A-FFC0-EF48BFF598BC}"/>
              </a:ext>
            </a:extLst>
          </p:cNvPr>
          <p:cNvSpPr txBox="1"/>
          <p:nvPr/>
        </p:nvSpPr>
        <p:spPr>
          <a:xfrm>
            <a:off x="635787" y="462608"/>
            <a:ext cx="3199557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2951466372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546AA8-08EE-070A-FFC0-EF48BFF598BC}"/>
              </a:ext>
            </a:extLst>
          </p:cNvPr>
          <p:cNvSpPr txBox="1"/>
          <p:nvPr/>
        </p:nvSpPr>
        <p:spPr>
          <a:xfrm>
            <a:off x="190216" y="196377"/>
            <a:ext cx="3160253" cy="74865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813052-E90C-2CE2-6A19-E46F446B7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41" r="3441" b="4"/>
          <a:stretch/>
        </p:blipFill>
        <p:spPr>
          <a:xfrm>
            <a:off x="3599872" y="1"/>
            <a:ext cx="4051579" cy="2669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FD6B12-206A-1A57-01AD-D987F88BF5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78" r="2543" b="2"/>
          <a:stretch/>
        </p:blipFill>
        <p:spPr>
          <a:xfrm>
            <a:off x="8129867" y="10"/>
            <a:ext cx="4062133" cy="266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E66272-8F04-FD45-6B22-993F174BF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601" r="1" b="14390"/>
          <a:stretch/>
        </p:blipFill>
        <p:spPr>
          <a:xfrm>
            <a:off x="3599872" y="3293602"/>
            <a:ext cx="4051579" cy="28023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6D56AF-C04F-2F29-DACC-200A914012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937" r="1" b="1"/>
          <a:stretch/>
        </p:blipFill>
        <p:spPr>
          <a:xfrm>
            <a:off x="8159070" y="3279273"/>
            <a:ext cx="4061247" cy="28929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BCEC11-FB62-22AC-11F0-D8BBFFD68F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942" t="12105" r="34038" b="32880"/>
          <a:stretch/>
        </p:blipFill>
        <p:spPr>
          <a:xfrm>
            <a:off x="37701" y="1404608"/>
            <a:ext cx="3465281" cy="31021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7657908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876587" y="2846939"/>
            <a:ext cx="5246142" cy="7953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CLASS:REPTILIA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89" r="20489"/>
          <a:stretch/>
        </p:blipFill>
        <p:spPr>
          <a:xfrm>
            <a:off x="-125029" y="0"/>
            <a:ext cx="7195916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3897124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742112" y="1454963"/>
            <a:ext cx="4802187" cy="21860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781965" y="3917982"/>
            <a:ext cx="4802187" cy="2257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Terrestrial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Creep or crawling mode  of locomotion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4CBE0-9346-17BD-2F70-72FA440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67" y="1332211"/>
            <a:ext cx="6230040" cy="48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5818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6111" y="609602"/>
            <a:ext cx="3325731" cy="91946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976EFA-EB22-4D00-32BD-36A5FA228F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76" r="19569"/>
          <a:stretch/>
        </p:blipFill>
        <p:spPr>
          <a:xfrm>
            <a:off x="4613644" y="609368"/>
            <a:ext cx="3409037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1E6F2B-58A8-88F6-5726-30120FF0F8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33" r="2" b="2"/>
          <a:stretch/>
        </p:blipFill>
        <p:spPr>
          <a:xfrm>
            <a:off x="8135262" y="609602"/>
            <a:ext cx="3409037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176" y="1740266"/>
            <a:ext cx="3325731" cy="45081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B68758-685D-B2A7-C727-119DEED90C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3" r="17507"/>
          <a:stretch/>
        </p:blipFill>
        <p:spPr>
          <a:xfrm>
            <a:off x="8135262" y="3482340"/>
            <a:ext cx="3409037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4173657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243164" y="609602"/>
            <a:ext cx="2936579" cy="63603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243164" y="1604010"/>
            <a:ext cx="6258690" cy="46443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BODY DIVISIONS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AAE1DB-2189-B0F4-47D5-A42F1EEFD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60" y="436491"/>
            <a:ext cx="3988454" cy="59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26074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HEAD WITH TYMPANUM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D810AE-3A23-B2C5-86D9-AB90FA44E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641" y="1112351"/>
            <a:ext cx="3861734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51889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TRUNK WITH LIMBS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9EA78E-188B-F135-6415-277847A2E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641" y="1450173"/>
            <a:ext cx="3321070" cy="49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15146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499335" y="307859"/>
            <a:ext cx="3344020" cy="8705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499335" y="1429496"/>
            <a:ext cx="6192550" cy="47608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RESPIRATION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96434-9CC2-2FD5-84A3-2AA9F261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54" y="881522"/>
            <a:ext cx="4098275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82515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3406059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2052214"/>
            <a:ext cx="4338409" cy="4196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CLOACA</a:t>
            </a:r>
          </a:p>
        </p:txBody>
      </p:sp>
    </p:spTree>
    <p:extLst>
      <p:ext uri="{BB962C8B-B14F-4D97-AF65-F5344CB8AC3E}">
        <p14:creationId xmlns:p14="http://schemas.microsoft.com/office/powerpoint/2010/main" val="1691136844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8931" y="566734"/>
            <a:ext cx="2662644" cy="63286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8930" y="1801259"/>
            <a:ext cx="6188189" cy="47254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HEART AND THERMOREGULATION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39EFC-71FD-7A40-CB60-696A284F8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22" r="-1" b="10507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2880855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546AA8-08EE-070A-FFC0-EF48BFF598BC}"/>
              </a:ext>
            </a:extLst>
          </p:cNvPr>
          <p:cNvSpPr txBox="1"/>
          <p:nvPr/>
        </p:nvSpPr>
        <p:spPr>
          <a:xfrm>
            <a:off x="635787" y="462608"/>
            <a:ext cx="3199557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477857377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36541" y="405500"/>
            <a:ext cx="3710406" cy="524630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Calotes</a:t>
            </a:r>
            <a:endParaRPr lang="en-US" sz="3200" i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Chelone</a:t>
            </a:r>
            <a:endParaRPr lang="en-US" sz="3200" i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Chameleone</a:t>
            </a:r>
            <a:endParaRPr lang="en-US" sz="3200" i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Crocodilus</a:t>
            </a:r>
            <a:endParaRPr lang="en-US" sz="3200" i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Alligator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i="1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Hemidactylus</a:t>
            </a:r>
            <a:endParaRPr lang="en-US" sz="3200" i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7E9646-B1FC-EBDC-25F7-4219FF1F7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72" r="5870" b="1"/>
          <a:stretch/>
        </p:blipFill>
        <p:spPr>
          <a:xfrm>
            <a:off x="3946947" y="498420"/>
            <a:ext cx="3364522" cy="25766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64EC8E-CE19-7519-9061-F6E4439CAA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97" r="11111" b="1"/>
          <a:stretch/>
        </p:blipFill>
        <p:spPr>
          <a:xfrm>
            <a:off x="7311469" y="498419"/>
            <a:ext cx="3364523" cy="25766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19F9B6-E09A-ADA3-9EA9-45CBADF9A9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32" r="1" b="1"/>
          <a:stretch/>
        </p:blipFill>
        <p:spPr>
          <a:xfrm>
            <a:off x="3946947" y="3075113"/>
            <a:ext cx="3364522" cy="25766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DA459F-4D91-48BD-FEE4-683FF74CB7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41" r="1" b="1"/>
          <a:stretch/>
        </p:blipFill>
        <p:spPr>
          <a:xfrm>
            <a:off x="7311469" y="3075112"/>
            <a:ext cx="3364523" cy="25766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391399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8763744" y="1224196"/>
            <a:ext cx="3348136" cy="151741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EXAMPLES: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Snakes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EA2A8B-FD96-C160-04E7-8B263EBE1B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3" r="2503" b="1"/>
          <a:stretch/>
        </p:blipFill>
        <p:spPr>
          <a:xfrm>
            <a:off x="20" y="10"/>
            <a:ext cx="3708605" cy="2956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B03B2-3023-08B5-F3D9-81352A08EE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9" r="18630" b="1"/>
          <a:stretch/>
        </p:blipFill>
        <p:spPr>
          <a:xfrm>
            <a:off x="-1" y="3657255"/>
            <a:ext cx="3708605" cy="2667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0A71B8-C6A7-265C-64D2-0DA2E55E81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04" r="16444" b="1"/>
          <a:stretch/>
        </p:blipFill>
        <p:spPr>
          <a:xfrm>
            <a:off x="4109895" y="827893"/>
            <a:ext cx="4463979" cy="486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11544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C153CD-E293-3CB5-E019-9BA63390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93461"/>
            <a:ext cx="10905066" cy="44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14946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876587" y="2846940"/>
            <a:ext cx="4147914" cy="73496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CLASS:AVES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89" r="20489"/>
          <a:stretch/>
        </p:blipFill>
        <p:spPr>
          <a:xfrm>
            <a:off x="-125029" y="0"/>
            <a:ext cx="7195916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214394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742112" y="1454963"/>
            <a:ext cx="4802187" cy="21860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781965" y="3917982"/>
            <a:ext cx="4802187" cy="2257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Terrestrial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MOST OF THEM ADAPTED FOR FLIGHT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4CBE0-9346-17BD-2F70-72FA440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6567" y="1757003"/>
            <a:ext cx="6230040" cy="399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16702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FEATHERY COVERING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D810AE-3A23-B2C5-86D9-AB90FA44E1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44297" y="1587580"/>
            <a:ext cx="3861734" cy="2189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F2E9D4-E883-CCE2-EABA-1E6F46F4B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297" y="4088189"/>
            <a:ext cx="3861734" cy="252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65217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BEAK OR BILL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035EA-0274-D799-8B08-FC2E0559E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022" y="2026870"/>
            <a:ext cx="5629660" cy="42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8320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LIMBS AND THEIR MODIFICATIONS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D810AE-3A23-B2C5-86D9-AB90FA44E1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28775" y="1112351"/>
            <a:ext cx="3861734" cy="2477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F2E9D4-E883-CCE2-EABA-1E6F46F4BC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28775" y="3876992"/>
            <a:ext cx="3608298" cy="271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17571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ALIMENTARY CANAL WITH CROP AND GIZZARD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DAFC5-53F2-BE6B-F099-3D6793C9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0473" y="1689578"/>
            <a:ext cx="5167141" cy="468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43064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Lungs with air sacs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DAFC5-53F2-BE6B-F099-3D6793C9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45543" y="1587579"/>
            <a:ext cx="4080332" cy="508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87700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PNEUMATIC BONES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DAFC5-53F2-BE6B-F099-3D6793C9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4369" y="2052837"/>
            <a:ext cx="5541817" cy="42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05997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4970725" cy="70550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AVIAN FEATURES</a:t>
            </a:r>
          </a:p>
        </p:txBody>
      </p:sp>
    </p:spTree>
    <p:extLst>
      <p:ext uri="{BB962C8B-B14F-4D97-AF65-F5344CB8AC3E}">
        <p14:creationId xmlns:p14="http://schemas.microsoft.com/office/powerpoint/2010/main" val="3607092565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22A365-70A9-767C-B553-A872F22A68C5}"/>
              </a:ext>
            </a:extLst>
          </p:cNvPr>
          <p:cNvSpPr txBox="1"/>
          <p:nvPr/>
        </p:nvSpPr>
        <p:spPr>
          <a:xfrm>
            <a:off x="120466" y="445713"/>
            <a:ext cx="6299933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HEART AND THERMOREGULATIONS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4D82C8-B0D9-9C09-F541-3ED0E43B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227" y="863281"/>
            <a:ext cx="3566107" cy="569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45503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5EE82D-B0E2-E646-16F3-15B67974549D}"/>
              </a:ext>
            </a:extLst>
          </p:cNvPr>
          <p:cNvSpPr txBox="1"/>
          <p:nvPr/>
        </p:nvSpPr>
        <p:spPr>
          <a:xfrm>
            <a:off x="618891" y="386229"/>
            <a:ext cx="3613504" cy="58477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2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4236296933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420027" y="380041"/>
            <a:ext cx="3108057" cy="76295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C9123D-2EE0-8248-785A-55EF27CE1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45" y="1712303"/>
            <a:ext cx="7635559" cy="37339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23834774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037039" y="609602"/>
            <a:ext cx="5924746" cy="563879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EXAMPLES: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3E187E-D409-606D-219C-D25423003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9" r="3115" b="1"/>
          <a:stretch/>
        </p:blipFill>
        <p:spPr>
          <a:xfrm>
            <a:off x="607849" y="609602"/>
            <a:ext cx="4027466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B346A3-7542-2106-C056-4E184A023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4" r="12203" b="1"/>
          <a:stretch/>
        </p:blipFill>
        <p:spPr>
          <a:xfrm>
            <a:off x="607849" y="3482340"/>
            <a:ext cx="4027466" cy="27660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463181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2927F7-1670-B0E5-425B-5A23C053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82818"/>
            <a:ext cx="10905066" cy="42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5034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DA1D0-9450-71D6-68DE-BD62AE228541}"/>
              </a:ext>
            </a:extLst>
          </p:cNvPr>
          <p:cNvSpPr txBox="1"/>
          <p:nvPr/>
        </p:nvSpPr>
        <p:spPr>
          <a:xfrm>
            <a:off x="6876586" y="2846939"/>
            <a:ext cx="5315413" cy="89547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EBEBE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CLASS: MAMMALIA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6143F-0AC5-8B8E-23CC-99BA6DBC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69" r="16369"/>
          <a:stretch/>
        </p:blipFill>
        <p:spPr>
          <a:xfrm>
            <a:off x="-125029" y="0"/>
            <a:ext cx="7195916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0024017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8930" y="629267"/>
            <a:ext cx="5518032" cy="82377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Habit and habitat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85CC4A-43A8-AFF6-FB60-83069A34D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56" r="2" b="25847"/>
          <a:stretch/>
        </p:blipFill>
        <p:spPr>
          <a:xfrm>
            <a:off x="7220078" y="10"/>
            <a:ext cx="4971922" cy="2285990"/>
          </a:xfrm>
          <a:custGeom>
            <a:avLst/>
            <a:gdLst/>
            <a:ahLst/>
            <a:cxnLst/>
            <a:rect l="l" t="t" r="r" b="b"/>
            <a:pathLst>
              <a:path w="4971922" h="2286000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71922" y="1"/>
                </a:lnTo>
                <a:lnTo>
                  <a:pt x="4971922" y="2286000"/>
                </a:lnTo>
                <a:lnTo>
                  <a:pt x="232518" y="2286000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8930" y="1602059"/>
            <a:ext cx="6188189" cy="48014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Wide range of habitates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01794E-D3FD-DF50-2203-BE19F90DF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03" r="-2" b="24322"/>
          <a:stretch/>
        </p:blipFill>
        <p:spPr>
          <a:xfrm>
            <a:off x="7437114" y="2286000"/>
            <a:ext cx="4754886" cy="2286000"/>
          </a:xfrm>
          <a:custGeom>
            <a:avLst/>
            <a:gdLst/>
            <a:ahLst/>
            <a:cxnLst/>
            <a:rect l="l" t="t" r="r" b="b"/>
            <a:pathLst>
              <a:path w="4754886" h="2286000">
                <a:moveTo>
                  <a:pt x="15482" y="0"/>
                </a:moveTo>
                <a:lnTo>
                  <a:pt x="4754886" y="0"/>
                </a:lnTo>
                <a:lnTo>
                  <a:pt x="4754886" y="2286000"/>
                </a:lnTo>
                <a:lnTo>
                  <a:pt x="0" y="2286000"/>
                </a:lnTo>
                <a:lnTo>
                  <a:pt x="8036" y="2135352"/>
                </a:lnTo>
                <a:lnTo>
                  <a:pt x="12742" y="2007793"/>
                </a:lnTo>
                <a:lnTo>
                  <a:pt x="17953" y="1877492"/>
                </a:lnTo>
                <a:lnTo>
                  <a:pt x="22827" y="1745133"/>
                </a:lnTo>
                <a:lnTo>
                  <a:pt x="26021" y="1612087"/>
                </a:lnTo>
                <a:lnTo>
                  <a:pt x="28879" y="1476299"/>
                </a:lnTo>
                <a:lnTo>
                  <a:pt x="31904" y="1339139"/>
                </a:lnTo>
                <a:lnTo>
                  <a:pt x="33921" y="1199236"/>
                </a:lnTo>
                <a:lnTo>
                  <a:pt x="33921" y="1057961"/>
                </a:lnTo>
                <a:lnTo>
                  <a:pt x="34930" y="915315"/>
                </a:lnTo>
                <a:lnTo>
                  <a:pt x="33921" y="771297"/>
                </a:lnTo>
                <a:lnTo>
                  <a:pt x="31904" y="625221"/>
                </a:lnTo>
                <a:lnTo>
                  <a:pt x="30055" y="479146"/>
                </a:lnTo>
                <a:lnTo>
                  <a:pt x="26021" y="331013"/>
                </a:lnTo>
                <a:lnTo>
                  <a:pt x="21819" y="181509"/>
                </a:lnTo>
                <a:lnTo>
                  <a:pt x="16944" y="32004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EBF6D4-6C9F-D780-66C6-34ADC02F79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28178"/>
          <a:stretch/>
        </p:blipFill>
        <p:spPr>
          <a:xfrm>
            <a:off x="7218902" y="4572000"/>
            <a:ext cx="4973099" cy="2286000"/>
          </a:xfrm>
          <a:custGeom>
            <a:avLst/>
            <a:gdLst/>
            <a:ahLst/>
            <a:cxnLst/>
            <a:rect l="l" t="t" r="r" b="b"/>
            <a:pathLst>
              <a:path w="4973099" h="2286000">
                <a:moveTo>
                  <a:pt x="218212" y="0"/>
                </a:moveTo>
                <a:lnTo>
                  <a:pt x="4973099" y="0"/>
                </a:lnTo>
                <a:lnTo>
                  <a:pt x="4973099" y="2286000"/>
                </a:lnTo>
                <a:lnTo>
                  <a:pt x="897889" y="2286000"/>
                </a:lnTo>
                <a:lnTo>
                  <a:pt x="0" y="2286000"/>
                </a:lnTo>
                <a:lnTo>
                  <a:pt x="5883" y="2245538"/>
                </a:lnTo>
                <a:lnTo>
                  <a:pt x="23197" y="2126894"/>
                </a:lnTo>
                <a:lnTo>
                  <a:pt x="35299" y="2040483"/>
                </a:lnTo>
                <a:lnTo>
                  <a:pt x="48074" y="1937613"/>
                </a:lnTo>
                <a:lnTo>
                  <a:pt x="63370" y="1815541"/>
                </a:lnTo>
                <a:lnTo>
                  <a:pt x="79507" y="1680438"/>
                </a:lnTo>
                <a:lnTo>
                  <a:pt x="96484" y="1528191"/>
                </a:lnTo>
                <a:lnTo>
                  <a:pt x="114469" y="1362227"/>
                </a:lnTo>
                <a:lnTo>
                  <a:pt x="132455" y="1181862"/>
                </a:lnTo>
                <a:lnTo>
                  <a:pt x="150776" y="989838"/>
                </a:lnTo>
                <a:lnTo>
                  <a:pt x="167753" y="782726"/>
                </a:lnTo>
                <a:lnTo>
                  <a:pt x="184058" y="566013"/>
                </a:lnTo>
                <a:lnTo>
                  <a:pt x="198850" y="336956"/>
                </a:lnTo>
                <a:lnTo>
                  <a:pt x="212969" y="982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3144566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1"/>
            <a:ext cx="6313940" cy="69982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Mammalian</a:t>
            </a: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220" y="1587580"/>
            <a:ext cx="5629660" cy="5086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Mammary gland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035EA-0274-D799-8B08-FC2E0559E9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53134" y="1941537"/>
            <a:ext cx="5629660" cy="413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33393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09EA4A-F989-DBD2-5E73-77A89532C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05" r="9801" b="2"/>
          <a:stretch/>
        </p:blipFill>
        <p:spPr>
          <a:xfrm>
            <a:off x="4619544" y="809625"/>
            <a:ext cx="6829506" cy="54387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8930" y="629266"/>
            <a:ext cx="3322912" cy="164198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Mammalian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647701" y="2438401"/>
            <a:ext cx="3324141" cy="3809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HAIRY COVERING</a:t>
            </a:r>
          </a:p>
        </p:txBody>
      </p:sp>
    </p:spTree>
    <p:extLst>
      <p:ext uri="{BB962C8B-B14F-4D97-AF65-F5344CB8AC3E}">
        <p14:creationId xmlns:p14="http://schemas.microsoft.com/office/powerpoint/2010/main" val="2794930988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22211" y="117124"/>
            <a:ext cx="5247700" cy="87972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Mammalian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22211" y="1171609"/>
            <a:ext cx="4411359" cy="5122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External ear pinnae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FFF944-2128-F9AB-9E17-D48F86F29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7" r="6878" b="-2"/>
          <a:stretch/>
        </p:blipFill>
        <p:spPr>
          <a:xfrm>
            <a:off x="5676983" y="1447799"/>
            <a:ext cx="6133172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2517519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522211" y="117124"/>
            <a:ext cx="5247700" cy="87972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Mammalian FEATURES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8F523-AB96-36E3-EC98-9DE3EF1C4FE9}"/>
              </a:ext>
            </a:extLst>
          </p:cNvPr>
          <p:cNvSpPr txBox="1"/>
          <p:nvPr/>
        </p:nvSpPr>
        <p:spPr>
          <a:xfrm>
            <a:off x="522211" y="1171609"/>
            <a:ext cx="4411359" cy="5122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28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HETERODONT DENTITION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FFF944-2128-F9AB-9E17-D48F86F29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83" r="13783"/>
          <a:stretch/>
        </p:blipFill>
        <p:spPr>
          <a:xfrm>
            <a:off x="5676983" y="1447799"/>
            <a:ext cx="6133172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0451860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64220" y="406850"/>
            <a:ext cx="6406866" cy="63224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MAMMALIAN </a:t>
            </a: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332093594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22A365-70A9-767C-B553-A872F22A68C5}"/>
              </a:ext>
            </a:extLst>
          </p:cNvPr>
          <p:cNvSpPr txBox="1"/>
          <p:nvPr/>
        </p:nvSpPr>
        <p:spPr>
          <a:xfrm>
            <a:off x="120466" y="445713"/>
            <a:ext cx="6299933" cy="52322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HEART AND THERMOREGULATIONS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4D82C8-B0D9-9C09-F541-3ED0E43BAA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280"/>
          <a:stretch/>
        </p:blipFill>
        <p:spPr>
          <a:xfrm>
            <a:off x="7534424" y="1327916"/>
            <a:ext cx="3566107" cy="505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72175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894BB-74CD-587E-2165-80DE5134B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98"/>
          <a:stretch/>
        </p:blipFill>
        <p:spPr>
          <a:xfrm>
            <a:off x="7397611" y="500590"/>
            <a:ext cx="4304595" cy="2875491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02392" y="169038"/>
            <a:ext cx="5628635" cy="631894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EXAMPLES: OVIPAROUS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EE56F9-89CE-160A-93ED-2AFE133893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87"/>
          <a:stretch/>
        </p:blipFill>
        <p:spPr>
          <a:xfrm>
            <a:off x="7397612" y="3509433"/>
            <a:ext cx="4304594" cy="28723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12118791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36540" y="405500"/>
            <a:ext cx="4261973" cy="58429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EXAMPLES: MARSUPIALS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23CE33-DA19-4999-3F95-274CF7327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004" y="1464764"/>
            <a:ext cx="6144128" cy="392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41116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69100D-DE0D-17AA-5D5D-9AFB489EC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39" r="3" b="19031"/>
          <a:stretch/>
        </p:blipFill>
        <p:spPr>
          <a:xfrm>
            <a:off x="6103423" y="-2"/>
            <a:ext cx="6087038" cy="3429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107036" y="245069"/>
            <a:ext cx="5417886" cy="639497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3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EXAMPLES: AQUATIC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9BF19D-FDE8-D215-D128-667FF97374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2" r="3" b="2188"/>
          <a:stretch/>
        </p:blipFill>
        <p:spPr>
          <a:xfrm>
            <a:off x="6103423" y="3429460"/>
            <a:ext cx="6087038" cy="342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14883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36540" y="405500"/>
            <a:ext cx="4261973" cy="58429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EXAMPLES: FLYING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8C7725-697F-8F62-4964-AAFDBDDB7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423" y="1499702"/>
            <a:ext cx="6490506" cy="416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4184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99A3-C6A6-AA33-55A3-9C7F91841633}"/>
              </a:ext>
            </a:extLst>
          </p:cNvPr>
          <p:cNvSpPr txBox="1"/>
          <p:nvPr/>
        </p:nvSpPr>
        <p:spPr>
          <a:xfrm>
            <a:off x="236540" y="405500"/>
            <a:ext cx="4261973" cy="58429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EXAMPLES: OTHERS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8807370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2927F7-1670-B0E5-425B-5A23C053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3467" y="1430646"/>
            <a:ext cx="10905066" cy="399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22253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51F98D-E0D3-0906-0BB9-4EEDC55C7433}"/>
              </a:ext>
            </a:extLst>
          </p:cNvPr>
          <p:cNvSpPr txBox="1"/>
          <p:nvPr/>
        </p:nvSpPr>
        <p:spPr>
          <a:xfrm>
            <a:off x="420027" y="380042"/>
            <a:ext cx="8543188" cy="66749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CLASS DISCUSSION - CHORDATES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48083-6606-135F-BFBC-3E1A4CB9805C}"/>
              </a:ext>
            </a:extLst>
          </p:cNvPr>
          <p:cNvSpPr txBox="1"/>
          <p:nvPr/>
        </p:nvSpPr>
        <p:spPr>
          <a:xfrm>
            <a:off x="840409" y="889604"/>
            <a:ext cx="10130971" cy="4008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Which of the following statement is incorrect w.r.t class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Cyclostomata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All the members are ectoparasites on some fishes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Their body is devoid of scales and paired fins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92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Circulation is of open type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6463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4"/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marine but migrate for spawning to fresh water</a:t>
            </a:r>
          </a:p>
          <a:p>
            <a:pPr marL="4492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Identify the animal and their group and select the incorrect option?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93775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Ascidia: Urochordata			2.	Ascidia: cephalochordate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93775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Balanoglossus: hemichordate	4.	Amphioxus: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cephalochordata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59453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5B0A05A-07FB-7663-D8FD-611A2E675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13" y="374141"/>
            <a:ext cx="10754757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623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Match the column I and column II and select the correct option?</a:t>
            </a: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A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 – ii, C – iv, D – iii</a:t>
            </a: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A – iv, B – iii, C – ii, D 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A – iii, B – iv, C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 - ii</a:t>
            </a:r>
          </a:p>
          <a:p>
            <a:pPr marL="62388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A – iii, B – ii, C –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 - iv</a:t>
            </a:r>
          </a:p>
          <a:p>
            <a:pPr marL="0" marR="0" lvl="0" indent="0" algn="just" defTabSz="5365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All the following statements are correct about Aves but one is wrong. 	Which one is wrong?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Fertilization is internal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They are oviparous and development is direct, without exception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	They are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homeothermal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animals</a:t>
            </a:r>
          </a:p>
          <a:p>
            <a:pPr marL="53657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Fertilization is external and oviparous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5398DDC-2AB8-7586-CFA1-17EF595DA964}"/>
              </a:ext>
            </a:extLst>
          </p:cNvPr>
          <p:cNvGraphicFramePr>
            <a:graphicFrameLocks noGrp="1"/>
          </p:cNvGraphicFramePr>
          <p:nvPr/>
        </p:nvGraphicFramePr>
        <p:xfrm>
          <a:off x="1283753" y="924863"/>
          <a:ext cx="5911216" cy="1900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579">
                  <a:extLst>
                    <a:ext uri="{9D8B030D-6E8A-4147-A177-3AD203B41FA5}">
                      <a16:colId xmlns:a16="http://schemas.microsoft.com/office/drawing/2014/main" val="1383166856"/>
                    </a:ext>
                  </a:extLst>
                </a:gridCol>
                <a:gridCol w="2503373">
                  <a:extLst>
                    <a:ext uri="{9D8B030D-6E8A-4147-A177-3AD203B41FA5}">
                      <a16:colId xmlns:a16="http://schemas.microsoft.com/office/drawing/2014/main" val="1464687966"/>
                    </a:ext>
                  </a:extLst>
                </a:gridCol>
                <a:gridCol w="660302">
                  <a:extLst>
                    <a:ext uri="{9D8B030D-6E8A-4147-A177-3AD203B41FA5}">
                      <a16:colId xmlns:a16="http://schemas.microsoft.com/office/drawing/2014/main" val="1991327701"/>
                    </a:ext>
                  </a:extLst>
                </a:gridCol>
                <a:gridCol w="2295962">
                  <a:extLst>
                    <a:ext uri="{9D8B030D-6E8A-4147-A177-3AD203B41FA5}">
                      <a16:colId xmlns:a16="http://schemas.microsoft.com/office/drawing/2014/main" val="3607684786"/>
                    </a:ext>
                  </a:extLst>
                </a:gridCol>
              </a:tblGrid>
              <a:tr h="380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II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7496170"/>
                  </a:ext>
                </a:extLst>
              </a:tr>
              <a:tr h="380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Fighting fish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Pterophyllum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536484"/>
                  </a:ext>
                </a:extLst>
              </a:tr>
              <a:tr h="380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Flying fish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Pristis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8900812"/>
                  </a:ext>
                </a:extLst>
              </a:tr>
              <a:tr h="380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Angel fish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(iii)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Betta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3986079"/>
                  </a:ext>
                </a:extLst>
              </a:tr>
              <a:tr h="380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Saw fish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(iv)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Exocoetus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2006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882974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18C38F-6B28-3BE3-16FE-FB4DE465CB37}"/>
              </a:ext>
            </a:extLst>
          </p:cNvPr>
          <p:cNvSpPr txBox="1"/>
          <p:nvPr/>
        </p:nvSpPr>
        <p:spPr>
          <a:xfrm>
            <a:off x="887105" y="357498"/>
            <a:ext cx="9799092" cy="5829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	Reptiles and Aves (Birds) show similarities in all except-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Dioecious forms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Oviparous, internal fertilization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Creeping / Crawling locomotion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805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 startAt="4"/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development</a:t>
            </a:r>
          </a:p>
          <a:p>
            <a:pPr marL="4508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Find the incorrect match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Crow – Corvus				2. Pigeon – Columba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Parrot –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Psittacula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4. Penguin –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Pavo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In Chondrichthyes, claspers are seen on: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Pelvic fins of male			2.	Pelvic fins of female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Operculum of both sexes	4.	Around jaws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38870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448083-6606-135F-BFBC-3E1A4CB9805C}"/>
              </a:ext>
            </a:extLst>
          </p:cNvPr>
          <p:cNvSpPr txBox="1"/>
          <p:nvPr/>
        </p:nvSpPr>
        <p:spPr>
          <a:xfrm>
            <a:off x="1117599" y="595773"/>
            <a:ext cx="10130971" cy="451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A517BF-05A6-6F9C-7978-3323B64075CC}"/>
              </a:ext>
            </a:extLst>
          </p:cNvPr>
          <p:cNvSpPr txBox="1"/>
          <p:nvPr/>
        </p:nvSpPr>
        <p:spPr>
          <a:xfrm>
            <a:off x="533996" y="322386"/>
            <a:ext cx="10130971" cy="66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Choose the cartilaginous fishes from the following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Catla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Sawfish				2.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Pristis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Carcharodon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805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Scoliodon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Hagfish			4.	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Trygon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Lamprey</a:t>
            </a: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Which of the features is 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present in amphibia?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Scales are present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Most of them have two pairs of limbs for locomotion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Eyes have eyelids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Organisms are cold-blooded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	Which of the following is incorrect for Aves?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Heart is four chambered and animals are oviparous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Presence of air cavities in bones and presence of feathers on the 	body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Digestive tract has additional chambers and animals are 	homothermous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The forelimbs are not modified into wings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286222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5CF9EE-341F-2B18-A58F-571BDDDD2EE9}"/>
              </a:ext>
            </a:extLst>
          </p:cNvPr>
          <p:cNvSpPr txBox="1"/>
          <p:nvPr/>
        </p:nvSpPr>
        <p:spPr>
          <a:xfrm>
            <a:off x="917812" y="302907"/>
            <a:ext cx="9468134" cy="547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	An egg laying mammal 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Delphinus							2. Macaca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1813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Ornithorhynchus					4. Macropus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	Which of the following group of animals have a constant body 	temperature?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Reptiles, Aves &amp; Mammalia		2.	Aves &amp;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Cyclostomata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Pisces &amp; Amphibia				4.	Aves &amp; Mammalia</a:t>
            </a: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	Air bladder 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Hydrostatic organ of bony fishes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Excretory organs of mammals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Respiratory organs of birds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Respiratory organ of reptiles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30337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3C332D-D243-55DA-E110-10DC5DB89FC7}"/>
              </a:ext>
            </a:extLst>
          </p:cNvPr>
          <p:cNvSpPr txBox="1"/>
          <p:nvPr/>
        </p:nvSpPr>
        <p:spPr>
          <a:xfrm>
            <a:off x="777922" y="320441"/>
            <a:ext cx="9976513" cy="5867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	All the following statements are correct but Petromyzon (Lamprey) 	except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Lampreys are marine and migrate for spawning into rivers 	(Anadromous)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Their characteristics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ammocoete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larvae after metamorphosis 	migrates back to the ocean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After spawning the adult lamprey stops feeding and migrates 	back to ocean where it lives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It is a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sanguivorous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extoparasite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other fishes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	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the organism on the basis of following features: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A. 	Absence of scales	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B.	Presence of cloaca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C.	Oviparous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Clarias          2. Lamprey          3.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Hyla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4.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Pristis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88524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77AF60-9CD6-CD5E-ACD6-57E58DF04603}"/>
              </a:ext>
            </a:extLst>
          </p:cNvPr>
          <p:cNvSpPr txBox="1"/>
          <p:nvPr/>
        </p:nvSpPr>
        <p:spPr>
          <a:xfrm>
            <a:off x="818866" y="376122"/>
            <a:ext cx="9935570" cy="5867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	How many features of the following are applicable to the group of 	cartilaginous fishes?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A.	Teeth made up of calcium phosphate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B.	absence of air bladder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C.	Claspers on pectoral fins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D.	Oviparous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1 	  2. 2 	                3. 3                4. 4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17.	If A = Sea cucumber, B = Filarial worm, C =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Saccoglossus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 = Sea 	horse and E = Penguin, which of the following statement will be 	correct?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C, D and E posses basic features of chordate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	A and D are marine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D and E are fishes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	B and C are parasites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57392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84D132-E7B3-61E2-CCCC-BE2E8A26B72C}"/>
              </a:ext>
            </a:extLst>
          </p:cNvPr>
          <p:cNvGraphicFramePr>
            <a:graphicFrameLocks noGrp="1"/>
          </p:cNvGraphicFramePr>
          <p:nvPr/>
        </p:nvGraphicFramePr>
        <p:xfrm>
          <a:off x="1736208" y="4523058"/>
          <a:ext cx="7339554" cy="2205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064">
                  <a:extLst>
                    <a:ext uri="{9D8B030D-6E8A-4147-A177-3AD203B41FA5}">
                      <a16:colId xmlns:a16="http://schemas.microsoft.com/office/drawing/2014/main" val="3091624692"/>
                    </a:ext>
                  </a:extLst>
                </a:gridCol>
                <a:gridCol w="1877674">
                  <a:extLst>
                    <a:ext uri="{9D8B030D-6E8A-4147-A177-3AD203B41FA5}">
                      <a16:colId xmlns:a16="http://schemas.microsoft.com/office/drawing/2014/main" val="1925967499"/>
                    </a:ext>
                  </a:extLst>
                </a:gridCol>
                <a:gridCol w="2052076">
                  <a:extLst>
                    <a:ext uri="{9D8B030D-6E8A-4147-A177-3AD203B41FA5}">
                      <a16:colId xmlns:a16="http://schemas.microsoft.com/office/drawing/2014/main" val="2625199007"/>
                    </a:ext>
                  </a:extLst>
                </a:gridCol>
                <a:gridCol w="2850740">
                  <a:extLst>
                    <a:ext uri="{9D8B030D-6E8A-4147-A177-3AD203B41FA5}">
                      <a16:colId xmlns:a16="http://schemas.microsoft.com/office/drawing/2014/main" val="69436445"/>
                    </a:ext>
                  </a:extLst>
                </a:gridCol>
              </a:tblGrid>
              <a:tr h="6876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Genus of animal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Common Name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Feature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0080843"/>
                  </a:ext>
                </a:extLst>
              </a:tr>
              <a:tr h="3794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Petromyzon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Lamprey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Scales are absent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3939575"/>
                  </a:ext>
                </a:extLst>
              </a:tr>
              <a:tr h="3794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Columba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Pigeon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Hollow bones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2912126"/>
                  </a:ext>
                </a:extLst>
              </a:tr>
              <a:tr h="3794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Asterias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Star fish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Canal system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8356387"/>
                  </a:ext>
                </a:extLst>
              </a:tr>
              <a:tr h="3794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Trygon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Sting ray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Posses poison sting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616844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57545A5-824B-4E0A-57F6-DD5FCE15E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626" y="368074"/>
            <a:ext cx="1011299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18.	Which of the following feature is not related to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lyhthyophis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Two pairs of limbs	         2. Absence of exoskeleton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External fertilization          	4. Oviparous nature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19.	Identify the fish on the basis of following features: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A. Marine		B. Cycloid / Ctenoid scales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C. Absence of prehensile tail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Hippocampus			2.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Labeo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Exocoetus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4. Betta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20.	Select the option in which the given animal is not correctly 	matched with either common name or the feature given.</a:t>
            </a:r>
          </a:p>
        </p:txBody>
      </p:sp>
    </p:spTree>
    <p:extLst>
      <p:ext uri="{BB962C8B-B14F-4D97-AF65-F5344CB8AC3E}">
        <p14:creationId xmlns:p14="http://schemas.microsoft.com/office/powerpoint/2010/main" val="2299453915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972CDC-5C46-A709-6DFD-89BC75BAA3F9}"/>
              </a:ext>
            </a:extLst>
          </p:cNvPr>
          <p:cNvGraphicFramePr>
            <a:graphicFrameLocks noGrp="1"/>
          </p:cNvGraphicFramePr>
          <p:nvPr/>
        </p:nvGraphicFramePr>
        <p:xfrm>
          <a:off x="1379461" y="1060494"/>
          <a:ext cx="9433077" cy="183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9877">
                  <a:extLst>
                    <a:ext uri="{9D8B030D-6E8A-4147-A177-3AD203B41FA5}">
                      <a16:colId xmlns:a16="http://schemas.microsoft.com/office/drawing/2014/main" val="1455150979"/>
                    </a:ext>
                  </a:extLst>
                </a:gridCol>
                <a:gridCol w="2515905">
                  <a:extLst>
                    <a:ext uri="{9D8B030D-6E8A-4147-A177-3AD203B41FA5}">
                      <a16:colId xmlns:a16="http://schemas.microsoft.com/office/drawing/2014/main" val="1686849548"/>
                    </a:ext>
                  </a:extLst>
                </a:gridCol>
                <a:gridCol w="2701699">
                  <a:extLst>
                    <a:ext uri="{9D8B030D-6E8A-4147-A177-3AD203B41FA5}">
                      <a16:colId xmlns:a16="http://schemas.microsoft.com/office/drawing/2014/main" val="2344439943"/>
                    </a:ext>
                  </a:extLst>
                </a:gridCol>
                <a:gridCol w="3555596">
                  <a:extLst>
                    <a:ext uri="{9D8B030D-6E8A-4147-A177-3AD203B41FA5}">
                      <a16:colId xmlns:a16="http://schemas.microsoft.com/office/drawing/2014/main" val="2412682304"/>
                    </a:ext>
                  </a:extLst>
                </a:gridCol>
              </a:tblGrid>
              <a:tr h="3998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Genus of animal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Common Name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Feature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3940158"/>
                  </a:ext>
                </a:extLst>
              </a:tr>
              <a:tr h="39601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Pteropus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Flying fox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Presence of mammary glands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9553148"/>
                  </a:ext>
                </a:extLst>
              </a:tr>
              <a:tr h="2867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Vipera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Viper snake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Poisonous in nature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5941164"/>
                  </a:ext>
                </a:extLst>
              </a:tr>
              <a:tr h="4467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Aptenodytes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Pigeon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Lungs possess air sacs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8032054"/>
                  </a:ext>
                </a:extLst>
              </a:tr>
              <a:tr h="2867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Chelon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Turtle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chambered hearts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396349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D20991-01C1-2A31-B7CB-957318D9E74E}"/>
              </a:ext>
            </a:extLst>
          </p:cNvPr>
          <p:cNvGraphicFramePr>
            <a:graphicFrameLocks noGrp="1"/>
          </p:cNvGraphicFramePr>
          <p:nvPr/>
        </p:nvGraphicFramePr>
        <p:xfrm>
          <a:off x="1379461" y="3428998"/>
          <a:ext cx="6469040" cy="1995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193">
                  <a:extLst>
                    <a:ext uri="{9D8B030D-6E8A-4147-A177-3AD203B41FA5}">
                      <a16:colId xmlns:a16="http://schemas.microsoft.com/office/drawing/2014/main" val="1681322990"/>
                    </a:ext>
                  </a:extLst>
                </a:gridCol>
                <a:gridCol w="2739609">
                  <a:extLst>
                    <a:ext uri="{9D8B030D-6E8A-4147-A177-3AD203B41FA5}">
                      <a16:colId xmlns:a16="http://schemas.microsoft.com/office/drawing/2014/main" val="1361579428"/>
                    </a:ext>
                  </a:extLst>
                </a:gridCol>
                <a:gridCol w="518616">
                  <a:extLst>
                    <a:ext uri="{9D8B030D-6E8A-4147-A177-3AD203B41FA5}">
                      <a16:colId xmlns:a16="http://schemas.microsoft.com/office/drawing/2014/main" val="1726217359"/>
                    </a:ext>
                  </a:extLst>
                </a:gridCol>
                <a:gridCol w="2716622">
                  <a:extLst>
                    <a:ext uri="{9D8B030D-6E8A-4147-A177-3AD203B41FA5}">
                      <a16:colId xmlns:a16="http://schemas.microsoft.com/office/drawing/2014/main" val="1012857899"/>
                    </a:ext>
                  </a:extLst>
                </a:gridCol>
              </a:tblGrid>
              <a:tr h="2983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Column II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6094901"/>
                  </a:ext>
                </a:extLst>
              </a:tr>
              <a:tr h="4242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6-15 pairs of gill slits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Trygon 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359335"/>
                  </a:ext>
                </a:extLst>
              </a:tr>
              <a:tr h="4242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Placoid scale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Cyclostomes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7962515"/>
                  </a:ext>
                </a:extLst>
              </a:tr>
              <a:tr h="4242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Air bladder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Chondrichthyes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5846292"/>
                  </a:ext>
                </a:extLst>
              </a:tr>
              <a:tr h="4242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Poison sting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IN" sz="2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Osteichthyes</a:t>
                      </a:r>
                      <a:endParaRPr lang="en-IN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1850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2FD4E0B-55C4-4EEF-FA81-8F2C16D8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98" y="243511"/>
            <a:ext cx="9826388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21. 	Identify the animal which is incorrectly matched with common 	name or feature:</a:t>
            </a: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A	B	C	D 		A	B	C	D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3	4	1	2	2.	4	2	3	1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1	4	3	2	4.	2	3	4	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F4491-9A85-2A77-5A02-A842A13A2E80}"/>
              </a:ext>
            </a:extLst>
          </p:cNvPr>
          <p:cNvSpPr txBox="1"/>
          <p:nvPr/>
        </p:nvSpPr>
        <p:spPr>
          <a:xfrm>
            <a:off x="466498" y="2967333"/>
            <a:ext cx="9433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22.	Match the following columns and select the correct option.</a:t>
            </a:r>
          </a:p>
        </p:txBody>
      </p:sp>
    </p:spTree>
    <p:extLst>
      <p:ext uri="{BB962C8B-B14F-4D97-AF65-F5344CB8AC3E}">
        <p14:creationId xmlns:p14="http://schemas.microsoft.com/office/powerpoint/2010/main" val="1741815063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0B4C0A-55A9-49BF-FE33-D9A5D7398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092" y="500956"/>
            <a:ext cx="1071349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531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23.	Animals belonging to Phylum Chordata are fundamentally characterized 	by the presence of structures noted as A, B, C and D. Identify them and 	select the correct option.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9B1D20F5-5E22-B15A-EB69-48B888260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18803" r="3951"/>
          <a:stretch>
            <a:fillRect/>
          </a:stretch>
        </p:blipFill>
        <p:spPr bwMode="auto">
          <a:xfrm>
            <a:off x="1241945" y="1913255"/>
            <a:ext cx="3546955" cy="153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970CEC-E064-07BB-B112-2071E284B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108" y="3739909"/>
            <a:ext cx="1109489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A – Notochord, B – Nerve cord, C – Gill slits, D – Post-anal part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A – Nerve cord, B – Notochord, C – Gill Slits, D – Post-anal part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A – Nerve cord, B – Notochord, C – Post-anal part, D – Gill slits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A – Nerve cord, B–Gill slits, C–Notochord, D–Post-anal part</a:t>
            </a:r>
          </a:p>
        </p:txBody>
      </p:sp>
    </p:spTree>
    <p:extLst>
      <p:ext uri="{BB962C8B-B14F-4D97-AF65-F5344CB8AC3E}">
        <p14:creationId xmlns:p14="http://schemas.microsoft.com/office/powerpoint/2010/main" val="1499483729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5DCF73-91F4-1486-E687-7DCD8C379BC2}"/>
              </a:ext>
            </a:extLst>
          </p:cNvPr>
          <p:cNvSpPr txBox="1"/>
          <p:nvPr/>
        </p:nvSpPr>
        <p:spPr>
          <a:xfrm>
            <a:off x="575480" y="546815"/>
            <a:ext cx="11041039" cy="491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24.	Which of the following statements are true / false?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6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	In Torpedo, the electric organs are capable of generating strong electric 	shock to paralyses the prey.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6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	Bony fishes use pectoral, pelvic, dorsal, anal and caudal fins in swimming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6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	Amphibian skin is moist and has thick scales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6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	Birds are poikilothermous animals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indent="-63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	The most unique mammalian characteristic is the presence of milk 	producing mammary glands by which the young ones are nourished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I, II and III are true; IV and V are false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I, II and V are true; III and Iv are false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I, II and III are false; IV and V are true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I, II and IV are false; III and V are true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74957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2CF0C5-59BE-0D66-7D0D-FD146FB6F5C8}"/>
              </a:ext>
            </a:extLst>
          </p:cNvPr>
          <p:cNvSpPr txBox="1"/>
          <p:nvPr/>
        </p:nvSpPr>
        <p:spPr>
          <a:xfrm>
            <a:off x="631208" y="661699"/>
            <a:ext cx="9863919" cy="361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25.	Assertion: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body of reptiles is covered by dry and cornified 			skin, epidermal scales or </a:t>
            </a:r>
            <a:r>
              <a:rPr lang="en-US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scutes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Reason: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Reptiles are true terrestrial vertebrate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48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If both assertion and reason are true and reason is the 				correct explanation of assertion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48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If both assertion and reason are true but reason is not the 			correct explanation of assertion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48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	If assertion is true but reason is false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4863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	If assertion is false but reason is true</a:t>
            </a:r>
            <a:endParaRPr lang="en-IN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875999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B09214-8C4D-45CA-1A34-6FDACC53D964}"/>
              </a:ext>
            </a:extLst>
          </p:cNvPr>
          <p:cNvSpPr txBox="1"/>
          <p:nvPr/>
        </p:nvSpPr>
        <p:spPr>
          <a:xfrm>
            <a:off x="631208" y="2257846"/>
            <a:ext cx="9863919" cy="1171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</a:t>
            </a:r>
            <a:r>
              <a:rPr lang="en-US" sz="7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20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endParaRPr lang="en-IN" sz="720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1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4101</Words>
  <Application>Microsoft Office PowerPoint</Application>
  <PresentationFormat>Widescreen</PresentationFormat>
  <Paragraphs>859</Paragraphs>
  <Slides>308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308</vt:i4>
      </vt:variant>
    </vt:vector>
  </HeadingPairs>
  <TitlesOfParts>
    <vt:vector size="316" baseType="lpstr">
      <vt:lpstr>ADLaM Display</vt:lpstr>
      <vt:lpstr>Arial</vt:lpstr>
      <vt:lpstr>Arial Black</vt:lpstr>
      <vt:lpstr>Broadway</vt:lpstr>
      <vt:lpstr>Century Gothic</vt:lpstr>
      <vt:lpstr>Tahoma</vt:lpstr>
      <vt:lpstr>Wingdings 3</vt:lpstr>
      <vt:lpstr>Ion</vt:lpstr>
      <vt:lpstr>ANIMAL KINGDOM </vt:lpstr>
      <vt:lpstr>ANIMALS?</vt:lpstr>
      <vt:lpstr>CLASSIFICATION OF ANIMAL KINGDOM</vt:lpstr>
      <vt:lpstr>BASIS OF CLASSIFICATION</vt:lpstr>
      <vt:lpstr>LEVEL OF ORGANISATION</vt:lpstr>
      <vt:lpstr>PowerPoint Presentation</vt:lpstr>
      <vt:lpstr>PowerPoint Presentation</vt:lpstr>
      <vt:lpstr>PowerPoint Presentation</vt:lpstr>
      <vt:lpstr>Digestive system</vt:lpstr>
      <vt:lpstr>CIRCULATORY SYSTEM</vt:lpstr>
      <vt:lpstr>CLOSED TYPE</vt:lpstr>
      <vt:lpstr>SYMMETRY</vt:lpstr>
      <vt:lpstr>1) ASYMMETRY</vt:lpstr>
      <vt:lpstr>2) RADIAL SYMMETRY</vt:lpstr>
      <vt:lpstr>PowerPoint Presentation</vt:lpstr>
      <vt:lpstr>3) BILATERAL SYMMETRY</vt:lpstr>
      <vt:lpstr>PowerPoint Presentation</vt:lpstr>
      <vt:lpstr>EMBRYONIC LAYERS</vt:lpstr>
      <vt:lpstr>1) DIPLOBLASTIC ANIMALS</vt:lpstr>
      <vt:lpstr>2) TRIPLOBLASTIC ANIMALS</vt:lpstr>
      <vt:lpstr>PowerPoint Presentation</vt:lpstr>
      <vt:lpstr>COELOM</vt:lpstr>
      <vt:lpstr>1) ACOELOMATES</vt:lpstr>
      <vt:lpstr>2) COELOMATES</vt:lpstr>
      <vt:lpstr>3) PSEUDOCOELOMATES</vt:lpstr>
      <vt:lpstr>SEGMENTATION</vt:lpstr>
      <vt:lpstr>PowerPoint Presentation</vt:lpstr>
      <vt:lpstr>NOTOCHORD</vt:lpstr>
      <vt:lpstr>Class discussion</vt:lpstr>
      <vt:lpstr>PowerPoint Presentation</vt:lpstr>
      <vt:lpstr>PowerPoint Presentation</vt:lpstr>
      <vt:lpstr>PowerPoint Presentation</vt:lpstr>
      <vt:lpstr>PHYLUM: PORIFERA</vt:lpstr>
      <vt:lpstr>HABIT AND HABITATE</vt:lpstr>
      <vt:lpstr>BASIC FEATURES</vt:lpstr>
      <vt:lpstr>PowerPoint Presentation</vt:lpstr>
      <vt:lpstr>UNIQUE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REPRODUCTION</vt:lpstr>
      <vt:lpstr>PowerPoint Presentation</vt:lpstr>
      <vt:lpstr>PowerPoint Presentation</vt:lpstr>
      <vt:lpstr>EXAMPLES</vt:lpstr>
      <vt:lpstr>PowerPoint Presentation</vt:lpstr>
      <vt:lpstr>CNIDARIA OR COELENTERATA</vt:lpstr>
      <vt:lpstr>HABIT AND HABITATE</vt:lpstr>
      <vt:lpstr>BASIC FEATURES</vt:lpstr>
      <vt:lpstr>PowerPoint Presentation</vt:lpstr>
      <vt:lpstr>UNIQUE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REPRODUCTION</vt:lpstr>
      <vt:lpstr>EXAMPLES</vt:lpstr>
      <vt:lpstr>PowerPoint Presentation</vt:lpstr>
      <vt:lpstr>PowerPoint Presentation</vt:lpstr>
      <vt:lpstr>PHYLUM : CTENOPHORA</vt:lpstr>
      <vt:lpstr>HABIT AND HABITATE</vt:lpstr>
      <vt:lpstr>BASIC FEATURES</vt:lpstr>
      <vt:lpstr>PowerPoint Presentation</vt:lpstr>
      <vt:lpstr>UNIQUE FEATURES</vt:lpstr>
      <vt:lpstr>PowerPoint Presentation</vt:lpstr>
      <vt:lpstr>PowerPoint Presentation</vt:lpstr>
      <vt:lpstr>REPRODUCTION</vt:lpstr>
      <vt:lpstr>PowerPoint Presentation</vt:lpstr>
      <vt:lpstr>EXAMPLES</vt:lpstr>
      <vt:lpstr>PowerPoint Presentation</vt:lpstr>
      <vt:lpstr>PHYLUM : PLATYHELMINTHES</vt:lpstr>
      <vt:lpstr>HABIT AND HABITATE</vt:lpstr>
      <vt:lpstr>BASIC FEATURES</vt:lpstr>
      <vt:lpstr>PowerPoint Presentation</vt:lpstr>
      <vt:lpstr>PowerPoint Presentation</vt:lpstr>
      <vt:lpstr>UNIQUE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REPRODUCTION</vt:lpstr>
      <vt:lpstr>PowerPoint Presentation</vt:lpstr>
      <vt:lpstr>EXAMPLES</vt:lpstr>
      <vt:lpstr>PowerPoint Presentation</vt:lpstr>
      <vt:lpstr>PHYLUM : ASCHELMINTHES</vt:lpstr>
      <vt:lpstr>HABIT AND HABITATE</vt:lpstr>
      <vt:lpstr>PowerPoint Presentation</vt:lpstr>
      <vt:lpstr>BASIC FEATURES</vt:lpstr>
      <vt:lpstr>PowerPoint Presentation</vt:lpstr>
      <vt:lpstr>UNIQUE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REPRODUCTION</vt:lpstr>
      <vt:lpstr>PowerPoint Presentation</vt:lpstr>
      <vt:lpstr>EXAMPLES</vt:lpstr>
      <vt:lpstr>PHYLUM : ANNELIDA</vt:lpstr>
      <vt:lpstr>HABIT AND HABITAT</vt:lpstr>
      <vt:lpstr>PowerPoint Presentation</vt:lpstr>
      <vt:lpstr>BASIC FEATURES</vt:lpstr>
      <vt:lpstr>PowerPoint Presentation</vt:lpstr>
      <vt:lpstr>UNIQUE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REPRODUCTION</vt:lpstr>
      <vt:lpstr>PowerPoint Presentation</vt:lpstr>
      <vt:lpstr>EXAMPLES</vt:lpstr>
      <vt:lpstr>PowerPoint Presentation</vt:lpstr>
      <vt:lpstr>PHYLUM : ARTHROPODA</vt:lpstr>
      <vt:lpstr>HABIT AND HABITAT</vt:lpstr>
      <vt:lpstr>BASIC FEATURES</vt:lpstr>
      <vt:lpstr>PowerPoint Presentation</vt:lpstr>
      <vt:lpstr>UNIQUE FEATURES</vt:lpstr>
      <vt:lpstr>UNIQUE FEATURES</vt:lpstr>
      <vt:lpstr>UNIQUE FEATURES</vt:lpstr>
      <vt:lpstr>UNIQUE FEATURES</vt:lpstr>
      <vt:lpstr>PowerPoint Presentation</vt:lpstr>
      <vt:lpstr>PowerPoint Presentation</vt:lpstr>
      <vt:lpstr>PowerPoint Presentation</vt:lpstr>
      <vt:lpstr>PowerPoint Presentation</vt:lpstr>
      <vt:lpstr>UNIQUE FEATURES</vt:lpstr>
      <vt:lpstr>PowerPoint Presentation</vt:lpstr>
      <vt:lpstr>REPRODUCTION</vt:lpstr>
      <vt:lpstr>EXAMPLES</vt:lpstr>
      <vt:lpstr>PowerPoint Presentation</vt:lpstr>
      <vt:lpstr>PowerPoint Presentation</vt:lpstr>
      <vt:lpstr>PowerPoint Presentation</vt:lpstr>
      <vt:lpstr>PowerPoint Presentation</vt:lpstr>
      <vt:lpstr>PHYLUM : MOLLUSCA</vt:lpstr>
      <vt:lpstr>HABIT AND HABITAT</vt:lpstr>
      <vt:lpstr>BASIC FEATURES</vt:lpstr>
      <vt:lpstr>PowerPoint Presentation</vt:lpstr>
      <vt:lpstr>UNIQUE FEATURES</vt:lpstr>
      <vt:lpstr>UNIQUE FEATURES</vt:lpstr>
      <vt:lpstr>UNIQUE FEATURES</vt:lpstr>
      <vt:lpstr>UNIQUE FEATURES</vt:lpstr>
      <vt:lpstr>UNIQUE FEATURES</vt:lpstr>
      <vt:lpstr>UNIQUE FEATURES</vt:lpstr>
      <vt:lpstr>PowerPoint Presentation</vt:lpstr>
      <vt:lpstr>REPRODUCTION</vt:lpstr>
      <vt:lpstr>EXAMPLES</vt:lpstr>
      <vt:lpstr>PowerPoint Presentation</vt:lpstr>
      <vt:lpstr>PowerPoint Presentation</vt:lpstr>
      <vt:lpstr>PowerPoint Presentation</vt:lpstr>
      <vt:lpstr>PowerPoint Presentation</vt:lpstr>
      <vt:lpstr>PHYLUM : ECHINODERMATA</vt:lpstr>
      <vt:lpstr>HABIT AND HABITAT</vt:lpstr>
      <vt:lpstr>BASIC FEATURES</vt:lpstr>
      <vt:lpstr>PowerPoint Presentation</vt:lpstr>
      <vt:lpstr>UNIQUE FEATURES</vt:lpstr>
      <vt:lpstr>UNIQUE FEATURES</vt:lpstr>
      <vt:lpstr>UNIQUE FEATURES</vt:lpstr>
      <vt:lpstr>UNIQUE FEATURES</vt:lpstr>
      <vt:lpstr>PowerPoint Presentation</vt:lpstr>
      <vt:lpstr>PowerPoint Presentation</vt:lpstr>
      <vt:lpstr>REPRODUCTION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KINGDOM </dc:title>
  <dc:creator>mufassilshahfa@gmail.com</dc:creator>
  <cp:lastModifiedBy>iyyappan</cp:lastModifiedBy>
  <cp:revision>12</cp:revision>
  <dcterms:created xsi:type="dcterms:W3CDTF">2024-05-05T08:05:36Z</dcterms:created>
  <dcterms:modified xsi:type="dcterms:W3CDTF">2024-07-18T04:23:46Z</dcterms:modified>
</cp:coreProperties>
</file>